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6" r:id="rId3"/>
    <p:sldId id="280" r:id="rId4"/>
    <p:sldId id="281" r:id="rId5"/>
    <p:sldId id="282" r:id="rId6"/>
    <p:sldId id="283" r:id="rId7"/>
    <p:sldId id="284" r:id="rId8"/>
    <p:sldId id="285" r:id="rId9"/>
    <p:sldId id="292" r:id="rId10"/>
    <p:sldId id="286" r:id="rId11"/>
    <p:sldId id="287" r:id="rId12"/>
    <p:sldId id="288" r:id="rId13"/>
    <p:sldId id="289" r:id="rId14"/>
    <p:sldId id="290" r:id="rId15"/>
    <p:sldId id="29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eon Veloudis" initials="SV" lastIdx="1" clrIdx="0">
    <p:extLst>
      <p:ext uri="{19B8F6BF-5375-455C-9EA6-DF929625EA0E}">
        <p15:presenceInfo xmlns:p15="http://schemas.microsoft.com/office/powerpoint/2012/main" xmlns="" userId="25866ff361eda8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E638"/>
    <a:srgbClr val="EAEFF7"/>
    <a:srgbClr val="D2DEEF"/>
    <a:srgbClr val="C4BD9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7716" autoAdjust="0"/>
    <p:restoredTop sz="95482" autoAdjust="0"/>
  </p:normalViewPr>
  <p:slideViewPr>
    <p:cSldViewPr snapToGrid="0">
      <p:cViewPr varScale="1">
        <p:scale>
          <a:sx n="71" d="100"/>
          <a:sy n="71" d="100"/>
        </p:scale>
        <p:origin x="-190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826" y="7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845479-C475-48CC-B481-2A15682C1F4B}" type="datetimeFigureOut">
              <a:rPr lang="el-GR" smtClean="0"/>
              <a:pPr/>
              <a:t>28/5/2015</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B7CD55-8039-41B5-8A71-3E236317C09B}" type="slidenum">
              <a:rPr lang="el-GR" smtClean="0"/>
              <a:pPr/>
              <a:t>‹#›</a:t>
            </a:fld>
            <a:endParaRPr lang="el-GR"/>
          </a:p>
        </p:txBody>
      </p:sp>
    </p:spTree>
    <p:extLst>
      <p:ext uri="{BB962C8B-B14F-4D97-AF65-F5344CB8AC3E}">
        <p14:creationId xmlns:p14="http://schemas.microsoft.com/office/powerpoint/2010/main" xmlns="" val="1000960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59132-7003-41F0-8BC3-CA0F53052275}" type="datetimeFigureOut">
              <a:rPr lang="el-GR" smtClean="0"/>
              <a:pPr/>
              <a:t>28/5/2015</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34EA5-F035-49C2-8558-079E09B8A603}" type="slidenum">
              <a:rPr lang="el-GR" smtClean="0"/>
              <a:pPr/>
              <a:t>‹#›</a:t>
            </a:fld>
            <a:endParaRPr lang="el-GR"/>
          </a:p>
        </p:txBody>
      </p:sp>
    </p:spTree>
    <p:extLst>
      <p:ext uri="{BB962C8B-B14F-4D97-AF65-F5344CB8AC3E}">
        <p14:creationId xmlns:p14="http://schemas.microsoft.com/office/powerpoint/2010/main" xmlns="" val="2585487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6223000"/>
            <a:ext cx="9144000" cy="596900"/>
          </a:xfrm>
          <a:prstGeom prst="rect">
            <a:avLst/>
          </a:prstGeom>
          <a:gradFill>
            <a:gsLst>
              <a:gs pos="5000">
                <a:schemeClr val="accent1">
                  <a:lumMod val="75000"/>
                </a:schemeClr>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127000"/>
            <a:ext cx="9144000" cy="596900"/>
          </a:xfrm>
          <a:prstGeom prst="rect">
            <a:avLst/>
          </a:prstGeom>
          <a:gradFill>
            <a:gsLst>
              <a:gs pos="5000">
                <a:schemeClr val="accent1">
                  <a:lumMod val="75000"/>
                </a:schemeClr>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GB" sz="1800" kern="1200">
              <a:solidFill>
                <a:schemeClr val="lt1"/>
              </a:solidFill>
              <a:latin typeface="+mn-lt"/>
              <a:ea typeface="+mn-ea"/>
              <a:cs typeface="+mn-cs"/>
            </a:endParaRPr>
          </a:p>
        </p:txBody>
      </p:sp>
      <p:sp>
        <p:nvSpPr>
          <p:cNvPr id="18" name="Rectangle 17"/>
          <p:cNvSpPr/>
          <p:nvPr userDrawn="1"/>
        </p:nvSpPr>
        <p:spPr>
          <a:xfrm>
            <a:off x="2827867" y="3132674"/>
            <a:ext cx="6028266" cy="1947324"/>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685800" y="1749617"/>
            <a:ext cx="7772400" cy="943655"/>
          </a:xfrm>
        </p:spPr>
        <p:txBody>
          <a:bodyPr anchor="b">
            <a:normAutofit/>
          </a:bodyPr>
          <a:lstStyle>
            <a:lvl1pPr algn="ctr">
              <a:defRPr sz="4400" baseline="0"/>
            </a:lvl1pPr>
          </a:lstStyle>
          <a:p>
            <a:r>
              <a:rPr lang="el-GR" dirty="0" smtClean="0"/>
              <a:t>Ο Ομιλητής Παίζοντας…</a:t>
            </a:r>
            <a:endParaRPr lang="en-US" dirty="0"/>
          </a:p>
        </p:txBody>
      </p:sp>
      <p:sp>
        <p:nvSpPr>
          <p:cNvPr id="10" name="Rectangle 10"/>
          <p:cNvSpPr txBox="1">
            <a:spLocks noChangeArrowheads="1"/>
          </p:cNvSpPr>
          <p:nvPr userDrawn="1"/>
        </p:nvSpPr>
        <p:spPr bwMode="auto">
          <a:xfrm>
            <a:off x="2777065" y="3196357"/>
            <a:ext cx="6197600" cy="613643"/>
          </a:xfrm>
          <a:prstGeom prst="rect">
            <a:avLst/>
          </a:prstGeom>
          <a:noFill/>
          <a:ln w="9525">
            <a:noFill/>
            <a:miter lim="800000"/>
            <a:headEnd/>
            <a:tailEnd/>
          </a:ln>
          <a:effectLst/>
        </p:spPr>
        <p:txBody>
          <a:bodyPr/>
          <a:lstStyle>
            <a:lvl1pPr>
              <a:defRPr/>
            </a:lvl1pPr>
          </a:lstStyle>
          <a:p>
            <a:r>
              <a:rPr lang="el-GR" sz="1800" i="1" kern="1200" dirty="0" err="1" smtClean="0">
                <a:solidFill>
                  <a:schemeClr val="tx1"/>
                </a:solidFill>
                <a:latin typeface="+mn-lt"/>
                <a:ea typeface="+mn-ea"/>
                <a:cs typeface="+mn-cs"/>
              </a:rPr>
              <a:t>Τὰ</a:t>
            </a:r>
            <a:r>
              <a:rPr lang="el-GR" sz="1800" i="1"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ὅρια</a:t>
            </a:r>
            <a:r>
              <a:rPr lang="el-GR" sz="1800" i="1"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τῆς</a:t>
            </a:r>
            <a:r>
              <a:rPr lang="el-GR" sz="1800" i="1" kern="1200" dirty="0" smtClean="0">
                <a:solidFill>
                  <a:schemeClr val="tx1"/>
                </a:solidFill>
                <a:latin typeface="+mn-lt"/>
                <a:ea typeface="+mn-ea"/>
                <a:cs typeface="+mn-cs"/>
              </a:rPr>
              <a:t> γλώσσας μου </a:t>
            </a:r>
            <a:r>
              <a:rPr lang="el-GR" sz="1800" kern="1200" dirty="0" smtClean="0">
                <a:solidFill>
                  <a:schemeClr val="tx1"/>
                </a:solidFill>
                <a:latin typeface="+mn-lt"/>
                <a:ea typeface="+mn-ea"/>
                <a:cs typeface="+mn-cs"/>
              </a:rPr>
              <a:t>σημαίνουν </a:t>
            </a:r>
            <a:r>
              <a:rPr lang="el-GR" sz="1800" kern="1200" dirty="0" err="1" smtClean="0">
                <a:solidFill>
                  <a:schemeClr val="tx1"/>
                </a:solidFill>
                <a:latin typeface="+mn-lt"/>
                <a:ea typeface="+mn-ea"/>
                <a:cs typeface="+mn-cs"/>
              </a:rPr>
              <a:t>τὰ</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ὅρια</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τοῦ</a:t>
            </a:r>
            <a:r>
              <a:rPr lang="el-GR" sz="1800" kern="1200" dirty="0" smtClean="0">
                <a:solidFill>
                  <a:schemeClr val="tx1"/>
                </a:solidFill>
                <a:latin typeface="+mn-lt"/>
                <a:ea typeface="+mn-ea"/>
                <a:cs typeface="+mn-cs"/>
              </a:rPr>
              <a:t> κόσμου μου.</a:t>
            </a:r>
          </a:p>
        </p:txBody>
      </p:sp>
      <p:sp>
        <p:nvSpPr>
          <p:cNvPr id="13" name="Subtitle 2"/>
          <p:cNvSpPr txBox="1">
            <a:spLocks/>
          </p:cNvSpPr>
          <p:nvPr userDrawn="1"/>
        </p:nvSpPr>
        <p:spPr>
          <a:xfrm>
            <a:off x="1144398" y="5575733"/>
            <a:ext cx="6858000" cy="395396"/>
          </a:xfrm>
          <a:prstGeom prst="rect">
            <a:avLst/>
          </a:prstGeom>
          <a:ln>
            <a:no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dirty="0" smtClean="0"/>
              <a:t>Γιάννης </a:t>
            </a:r>
            <a:r>
              <a:rPr lang="el-GR" dirty="0" err="1" smtClean="0"/>
              <a:t>Βελούδης</a:t>
            </a:r>
            <a:endParaRPr lang="en-US" dirty="0"/>
          </a:p>
        </p:txBody>
      </p:sp>
      <p:sp>
        <p:nvSpPr>
          <p:cNvPr id="17" name="TextBox 16"/>
          <p:cNvSpPr txBox="1"/>
          <p:nvPr userDrawn="1"/>
        </p:nvSpPr>
        <p:spPr>
          <a:xfrm>
            <a:off x="90405" y="112182"/>
            <a:ext cx="5138523" cy="615553"/>
          </a:xfrm>
          <a:prstGeom prst="rect">
            <a:avLst/>
          </a:prstGeom>
          <a:noFill/>
        </p:spPr>
        <p:txBody>
          <a:bodyPr wrap="none" rtlCol="0">
            <a:spAutoFit/>
          </a:bodyPr>
          <a:lstStyle/>
          <a:p>
            <a:r>
              <a:rPr lang="el-GR" sz="1800" b="1" kern="1200" dirty="0" smtClean="0">
                <a:solidFill>
                  <a:schemeClr val="bg1"/>
                </a:solidFill>
                <a:latin typeface="+mn-lt"/>
                <a:ea typeface="+mn-ea"/>
                <a:cs typeface="+mn-cs"/>
              </a:rPr>
              <a:t>1</a:t>
            </a:r>
            <a:r>
              <a:rPr lang="el-GR" sz="1800" b="1" kern="1200" baseline="30000" dirty="0" smtClean="0">
                <a:solidFill>
                  <a:schemeClr val="bg1"/>
                </a:solidFill>
                <a:latin typeface="+mn-lt"/>
                <a:ea typeface="+mn-ea"/>
                <a:cs typeface="+mn-cs"/>
              </a:rPr>
              <a:t>ο</a:t>
            </a:r>
            <a:r>
              <a:rPr lang="el-GR" sz="1800" b="1" kern="1200" dirty="0" smtClean="0">
                <a:solidFill>
                  <a:schemeClr val="bg1"/>
                </a:solidFill>
                <a:latin typeface="+mn-lt"/>
                <a:ea typeface="+mn-ea"/>
                <a:cs typeface="+mn-cs"/>
              </a:rPr>
              <a:t> Πανελλήνιο Συνέδριο Επιστημολογίας</a:t>
            </a:r>
          </a:p>
          <a:p>
            <a:r>
              <a:rPr lang="el-GR" sz="1600" kern="1200" dirty="0" smtClean="0">
                <a:solidFill>
                  <a:schemeClr val="bg1"/>
                </a:solidFill>
                <a:latin typeface="+mn-lt"/>
                <a:ea typeface="+mn-ea"/>
                <a:cs typeface="+mn-cs"/>
              </a:rPr>
              <a:t>ΣΥΛΛΟΓΟΣ ΑΡΧΑΙΑΣ ΕΛΛΗΝΙΚΗΣ ΦΙΛΟΣΟΦΙΑΣ «</a:t>
            </a:r>
            <a:r>
              <a:rPr lang="el-GR" sz="1600" kern="1200" dirty="0" err="1" smtClean="0">
                <a:solidFill>
                  <a:schemeClr val="bg1"/>
                </a:solidFill>
                <a:latin typeface="+mn-lt"/>
                <a:ea typeface="+mn-ea"/>
                <a:cs typeface="+mn-cs"/>
              </a:rPr>
              <a:t>σὺν</a:t>
            </a:r>
            <a:r>
              <a:rPr lang="el-GR" sz="1600" kern="1200" dirty="0" smtClean="0">
                <a:solidFill>
                  <a:schemeClr val="bg1"/>
                </a:solidFill>
                <a:latin typeface="+mn-lt"/>
                <a:ea typeface="+mn-ea"/>
                <a:cs typeface="+mn-cs"/>
              </a:rPr>
              <a:t> </a:t>
            </a:r>
            <a:r>
              <a:rPr lang="el-GR" sz="1600" kern="1200" dirty="0" err="1" smtClean="0">
                <a:solidFill>
                  <a:schemeClr val="bg1"/>
                </a:solidFill>
                <a:latin typeface="+mn-lt"/>
                <a:ea typeface="+mn-ea"/>
                <a:cs typeface="+mn-cs"/>
              </a:rPr>
              <a:t>Ἀθηνᾷ</a:t>
            </a:r>
            <a:r>
              <a:rPr lang="el-GR" sz="1600" kern="1200" dirty="0" smtClean="0">
                <a:solidFill>
                  <a:schemeClr val="bg1"/>
                </a:solidFill>
                <a:latin typeface="+mn-lt"/>
                <a:ea typeface="+mn-ea"/>
                <a:cs typeface="+mn-cs"/>
              </a:rPr>
              <a:t>»</a:t>
            </a:r>
            <a:endParaRPr lang="el-GR" sz="1600" kern="1200" dirty="0">
              <a:solidFill>
                <a:schemeClr val="bg1"/>
              </a:solidFill>
              <a:latin typeface="+mn-lt"/>
              <a:ea typeface="+mn-ea"/>
              <a:cs typeface="+mn-cs"/>
            </a:endParaRPr>
          </a:p>
        </p:txBody>
      </p:sp>
      <p:sp>
        <p:nvSpPr>
          <p:cNvPr id="12" name="Rectangle 10"/>
          <p:cNvSpPr txBox="1">
            <a:spLocks noChangeArrowheads="1"/>
          </p:cNvSpPr>
          <p:nvPr userDrawn="1"/>
        </p:nvSpPr>
        <p:spPr bwMode="auto">
          <a:xfrm>
            <a:off x="2776581" y="4009144"/>
            <a:ext cx="6028753" cy="903508"/>
          </a:xfrm>
          <a:prstGeom prst="rect">
            <a:avLst/>
          </a:prstGeom>
          <a:noFill/>
          <a:ln w="9525">
            <a:noFill/>
            <a:miter lim="800000"/>
            <a:headEnd/>
            <a:tailEnd/>
          </a:ln>
          <a:effectLst/>
        </p:spPr>
        <p:txBody>
          <a:bodyPr/>
          <a:lstStyle>
            <a:lvl1pPr>
              <a:defRPr/>
            </a:lvl1pPr>
          </a:lstStyle>
          <a:p>
            <a:r>
              <a:rPr lang="el-GR" sz="1800" kern="1200" dirty="0" err="1" smtClean="0">
                <a:solidFill>
                  <a:schemeClr val="tx1"/>
                </a:solidFill>
                <a:latin typeface="+mn-lt"/>
                <a:ea typeface="+mn-ea"/>
                <a:cs typeface="+mn-cs"/>
              </a:rPr>
              <a:t>Τὸ</a:t>
            </a:r>
            <a:r>
              <a:rPr lang="el-GR" sz="1800" kern="1200" dirty="0" smtClean="0">
                <a:solidFill>
                  <a:schemeClr val="tx1"/>
                </a:solidFill>
                <a:latin typeface="+mn-lt"/>
                <a:ea typeface="+mn-ea"/>
                <a:cs typeface="+mn-cs"/>
              </a:rPr>
              <a:t> [σκεπτόμενο, παραστατικό] </a:t>
            </a:r>
            <a:r>
              <a:rPr lang="el-GR" sz="1800" kern="1200" dirty="0" err="1" smtClean="0">
                <a:solidFill>
                  <a:schemeClr val="tx1"/>
                </a:solidFill>
                <a:latin typeface="+mn-lt"/>
                <a:ea typeface="+mn-ea"/>
                <a:cs typeface="+mn-cs"/>
              </a:rPr>
              <a:t>ὑποκείμενο</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δὲν</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ἀνήκει</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στὸν</a:t>
            </a:r>
            <a:r>
              <a:rPr lang="el-GR" sz="1800" kern="1200" dirty="0" smtClean="0">
                <a:solidFill>
                  <a:schemeClr val="tx1"/>
                </a:solidFill>
                <a:latin typeface="+mn-lt"/>
                <a:ea typeface="+mn-ea"/>
                <a:cs typeface="+mn-cs"/>
              </a:rPr>
              <a:t> κόσμο, </a:t>
            </a:r>
            <a:r>
              <a:rPr lang="el-GR" sz="1800" kern="1200" dirty="0" err="1" smtClean="0">
                <a:solidFill>
                  <a:schemeClr val="tx1"/>
                </a:solidFill>
                <a:latin typeface="+mn-lt"/>
                <a:ea typeface="+mn-ea"/>
                <a:cs typeface="+mn-cs"/>
              </a:rPr>
              <a:t>ἀλλά</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εἶναι</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ἕνα</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ὅριο</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τοῦ</a:t>
            </a:r>
            <a:r>
              <a:rPr lang="el-GR" sz="1800" kern="1200" dirty="0" smtClean="0">
                <a:solidFill>
                  <a:schemeClr val="tx1"/>
                </a:solidFill>
                <a:latin typeface="+mn-lt"/>
                <a:ea typeface="+mn-ea"/>
                <a:cs typeface="+mn-cs"/>
              </a:rPr>
              <a:t> κόσμου. </a:t>
            </a:r>
          </a:p>
        </p:txBody>
      </p:sp>
      <p:sp>
        <p:nvSpPr>
          <p:cNvPr id="14" name="TextBox 13"/>
          <p:cNvSpPr txBox="1"/>
          <p:nvPr userDrawn="1"/>
        </p:nvSpPr>
        <p:spPr>
          <a:xfrm>
            <a:off x="5642084" y="3522137"/>
            <a:ext cx="2875372"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solidFill>
                  <a:schemeClr val="tx1"/>
                </a:solidFill>
                <a:latin typeface="+mn-lt"/>
                <a:ea typeface="+mn-ea"/>
                <a:cs typeface="+mn-cs"/>
              </a:rPr>
              <a:t>L. </a:t>
            </a:r>
            <a:r>
              <a:rPr lang="el-GR" sz="1800" kern="1200" dirty="0" err="1" smtClean="0">
                <a:solidFill>
                  <a:schemeClr val="tx1"/>
                </a:solidFill>
                <a:latin typeface="+mn-lt"/>
                <a:ea typeface="+mn-ea"/>
                <a:cs typeface="+mn-cs"/>
              </a:rPr>
              <a:t>Wittgenstein</a:t>
            </a:r>
            <a:r>
              <a:rPr lang="el-GR" sz="1800"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Tractatus</a:t>
            </a:r>
            <a:r>
              <a:rPr lang="el-GR" sz="1800" kern="1200" dirty="0" smtClean="0">
                <a:solidFill>
                  <a:schemeClr val="tx1"/>
                </a:solidFill>
                <a:latin typeface="+mn-lt"/>
                <a:ea typeface="+mn-ea"/>
                <a:cs typeface="+mn-cs"/>
              </a:rPr>
              <a:t> 5.6</a:t>
            </a:r>
            <a:endParaRPr lang="en-GB" sz="1800" dirty="0" smtClean="0">
              <a:solidFill>
                <a:schemeClr val="tx1">
                  <a:lumMod val="65000"/>
                  <a:lumOff val="35000"/>
                </a:schemeClr>
              </a:solidFill>
            </a:endParaRPr>
          </a:p>
          <a:p>
            <a:endParaRPr lang="el-GR" dirty="0"/>
          </a:p>
        </p:txBody>
      </p:sp>
      <p:sp>
        <p:nvSpPr>
          <p:cNvPr id="15" name="TextBox 14"/>
          <p:cNvSpPr txBox="1"/>
          <p:nvPr userDrawn="1"/>
        </p:nvSpPr>
        <p:spPr>
          <a:xfrm>
            <a:off x="5672665" y="4572005"/>
            <a:ext cx="3081856" cy="646331"/>
          </a:xfrm>
          <a:prstGeom prst="rect">
            <a:avLst/>
          </a:prstGeom>
          <a:noFill/>
        </p:spPr>
        <p:txBody>
          <a:bodyPr wrap="square" rtlCol="0">
            <a:spAutoFit/>
          </a:bodyPr>
          <a:lstStyle/>
          <a:p>
            <a:pPr algn="r"/>
            <a:r>
              <a:rPr lang="el-GR" sz="1800" kern="1200" dirty="0" smtClean="0">
                <a:solidFill>
                  <a:schemeClr val="tx1"/>
                </a:solidFill>
                <a:latin typeface="+mn-lt"/>
                <a:ea typeface="+mn-ea"/>
                <a:cs typeface="+mn-cs"/>
              </a:rPr>
              <a:t>L. </a:t>
            </a:r>
            <a:r>
              <a:rPr lang="el-GR" sz="1800" kern="1200" dirty="0" err="1" smtClean="0">
                <a:solidFill>
                  <a:schemeClr val="tx1"/>
                </a:solidFill>
                <a:latin typeface="+mn-lt"/>
                <a:ea typeface="+mn-ea"/>
                <a:cs typeface="+mn-cs"/>
              </a:rPr>
              <a:t>Wittgenstein</a:t>
            </a:r>
            <a:r>
              <a:rPr lang="el-GR" sz="1800"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Tractatus</a:t>
            </a:r>
            <a:r>
              <a:rPr lang="el-GR" sz="1800" kern="1200" dirty="0" smtClean="0">
                <a:solidFill>
                  <a:schemeClr val="tx1"/>
                </a:solidFill>
                <a:latin typeface="+mn-lt"/>
                <a:ea typeface="+mn-ea"/>
                <a:cs typeface="+mn-cs"/>
              </a:rPr>
              <a:t> 5.632</a:t>
            </a:r>
            <a:endParaRPr lang="en-GB" sz="1800" dirty="0" smtClean="0">
              <a:solidFill>
                <a:schemeClr val="tx1">
                  <a:lumMod val="65000"/>
                  <a:lumOff val="35000"/>
                </a:schemeClr>
              </a:solidFill>
            </a:endParaRPr>
          </a:p>
          <a:p>
            <a:endParaRPr lang="el-GR" dirty="0"/>
          </a:p>
        </p:txBody>
      </p:sp>
    </p:spTree>
    <p:extLst>
      <p:ext uri="{BB962C8B-B14F-4D97-AF65-F5344CB8AC3E}">
        <p14:creationId xmlns:p14="http://schemas.microsoft.com/office/powerpoint/2010/main" xmlns="" val="1304524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p:cNvSpPr/>
          <p:nvPr userDrawn="1"/>
        </p:nvSpPr>
        <p:spPr>
          <a:xfrm>
            <a:off x="0" y="6223000"/>
            <a:ext cx="9144000" cy="596900"/>
          </a:xfrm>
          <a:prstGeom prst="rect">
            <a:avLst/>
          </a:prstGeom>
          <a:gradFill>
            <a:gsLst>
              <a:gs pos="5000">
                <a:schemeClr val="accent1">
                  <a:lumMod val="75000"/>
                </a:schemeClr>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127000"/>
            <a:ext cx="9144000" cy="596900"/>
          </a:xfrm>
          <a:prstGeom prst="rect">
            <a:avLst/>
          </a:prstGeom>
          <a:gradFill>
            <a:gsLst>
              <a:gs pos="21000">
                <a:schemeClr val="accent1">
                  <a:lumMod val="75000"/>
                </a:schemeClr>
              </a:gs>
              <a:gs pos="67000">
                <a:srgbClr val="85C2FF"/>
              </a:gs>
              <a:gs pos="86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GB" sz="1800" kern="1200">
              <a:solidFill>
                <a:schemeClr val="lt1"/>
              </a:solidFill>
              <a:latin typeface="+mn-lt"/>
              <a:ea typeface="+mn-ea"/>
              <a:cs typeface="+mn-cs"/>
            </a:endParaRPr>
          </a:p>
        </p:txBody>
      </p:sp>
      <p:sp>
        <p:nvSpPr>
          <p:cNvPr id="2" name="Title 1"/>
          <p:cNvSpPr>
            <a:spLocks noGrp="1"/>
          </p:cNvSpPr>
          <p:nvPr>
            <p:ph type="title"/>
          </p:nvPr>
        </p:nvSpPr>
        <p:spPr>
          <a:xfrm>
            <a:off x="407773" y="155058"/>
            <a:ext cx="8107577" cy="611058"/>
          </a:xfrm>
        </p:spPr>
        <p:txBody>
          <a:bodyPr>
            <a:normAutofit/>
          </a:bodyPr>
          <a:lstStyle>
            <a:lvl1pP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7773" y="1000898"/>
            <a:ext cx="8353168" cy="4956149"/>
          </a:xfrm>
        </p:spPr>
        <p:txBody>
          <a:bodyPr/>
          <a:lstStyle>
            <a:lvl1pPr marL="228600" indent="-228600">
              <a:buFont typeface="Wingdings" panose="05000000000000000000" pitchFamily="2" charset="2"/>
              <a:buChar char="§"/>
              <a:defRPr sz="2400"/>
            </a:lvl1pPr>
            <a:lvl2pPr>
              <a:defRPr sz="2000"/>
            </a:lvl2pPr>
            <a:lvl3pPr marL="1143000" indent="-228600">
              <a:buFont typeface="Calibri" panose="020F0502020204030204" pitchFamily="34" charset="0"/>
              <a:buChar cha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11"/>
          </p:nvPr>
        </p:nvSpPr>
        <p:spPr>
          <a:xfrm>
            <a:off x="1029129" y="6340475"/>
            <a:ext cx="6635695" cy="396874"/>
          </a:xfrm>
        </p:spPr>
        <p:txBody>
          <a:bodyPr/>
          <a:lstStyle>
            <a:lvl1pPr algn="r">
              <a:defRPr sz="1600" b="1">
                <a:solidFill>
                  <a:schemeClr val="tx1"/>
                </a:solidFill>
                <a:latin typeface="+mj-lt"/>
              </a:defRPr>
            </a:lvl1pPr>
          </a:lstStyle>
          <a:p>
            <a:r>
              <a:rPr lang="el-GR" dirty="0" smtClean="0"/>
              <a:t>Ο Ομιλητής Παίζοντας…</a:t>
            </a:r>
            <a:endParaRPr lang="en-GB" dirty="0"/>
          </a:p>
        </p:txBody>
      </p:sp>
      <p:sp>
        <p:nvSpPr>
          <p:cNvPr id="6" name="Slide Number Placeholder 5"/>
          <p:cNvSpPr>
            <a:spLocks noGrp="1"/>
          </p:cNvSpPr>
          <p:nvPr>
            <p:ph type="sldNum" sz="quarter" idx="12"/>
          </p:nvPr>
        </p:nvSpPr>
        <p:spPr>
          <a:xfrm>
            <a:off x="407773" y="6356351"/>
            <a:ext cx="434031" cy="396874"/>
          </a:xfrm>
        </p:spPr>
        <p:txBody>
          <a:bodyPr/>
          <a:lstStyle>
            <a:lvl1pPr algn="l">
              <a:defRPr sz="1600">
                <a:solidFill>
                  <a:schemeClr val="bg1"/>
                </a:solidFill>
              </a:defRPr>
            </a:lvl1pPr>
          </a:lstStyle>
          <a:p>
            <a:fld id="{A5AC1560-E84A-4E92-BEC5-FB11ECB2E71B}" type="slidenum">
              <a:rPr lang="el-GR" smtClean="0"/>
              <a:pPr/>
              <a:t>‹#›</a:t>
            </a:fld>
            <a:endParaRPr lang="el-GR" dirty="0"/>
          </a:p>
        </p:txBody>
      </p:sp>
      <p:pic>
        <p:nvPicPr>
          <p:cNvPr id="6146" name="Picture 2" descr="http://upload.wikimedia.org/wikipedia/el/thumb/b/b7/%CE%9B%CE%BF%CE%B3%CF%8C%CF%84%CF%85%CF%80%CE%BF_%CE%91%CE%A0%CE%98.gif/483px-%CE%9B%CE%BF%CE%B3%CF%8C%CF%84%CF%85%CF%80%CE%BF_%CE%91%CE%A0%CE%98.gif"/>
          <p:cNvPicPr>
            <a:picLocks noChangeAspect="1" noChangeArrowheads="1"/>
          </p:cNvPicPr>
          <p:nvPr userDrawn="1"/>
        </p:nvPicPr>
        <p:blipFill>
          <a:blip r:embed="rId2"/>
          <a:srcRect/>
          <a:stretch>
            <a:fillRect/>
          </a:stretch>
        </p:blipFill>
        <p:spPr bwMode="auto">
          <a:xfrm>
            <a:off x="8102787" y="6239750"/>
            <a:ext cx="622113" cy="618249"/>
          </a:xfrm>
          <a:prstGeom prst="rect">
            <a:avLst/>
          </a:prstGeom>
          <a:noFill/>
        </p:spPr>
      </p:pic>
    </p:spTree>
    <p:extLst>
      <p:ext uri="{BB962C8B-B14F-4D97-AF65-F5344CB8AC3E}">
        <p14:creationId xmlns:p14="http://schemas.microsoft.com/office/powerpoint/2010/main" xmlns="" val="609548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solidFill>
              </a:defRPr>
            </a:lvl1pPr>
          </a:lstStyle>
          <a:p>
            <a:endParaRPr lang="el-GR" dirty="0"/>
          </a:p>
        </p:txBody>
      </p:sp>
      <p:sp>
        <p:nvSpPr>
          <p:cNvPr id="5" name="Footer Placeholder 4"/>
          <p:cNvSpPr>
            <a:spLocks noGrp="1"/>
          </p:cNvSpPr>
          <p:nvPr>
            <p:ph type="ftr" sz="quarter" idx="3"/>
          </p:nvPr>
        </p:nvSpPr>
        <p:spPr>
          <a:xfrm>
            <a:off x="1927654" y="6356351"/>
            <a:ext cx="4187396" cy="365125"/>
          </a:xfrm>
          <a:prstGeom prst="rect">
            <a:avLst/>
          </a:prstGeom>
        </p:spPr>
        <p:txBody>
          <a:bodyPr vert="horz" lIns="91440" tIns="45720" rIns="91440" bIns="45720" rtlCol="0" anchor="ctr"/>
          <a:lstStyle>
            <a:lvl1pPr algn="ctr">
              <a:defRPr sz="1600">
                <a:solidFill>
                  <a:schemeClr val="tx1"/>
                </a:solidFill>
                <a:latin typeface="+mj-lt"/>
              </a:defRPr>
            </a:lvl1pPr>
          </a:lstStyle>
          <a:p>
            <a:pPr algn="r"/>
            <a:r>
              <a:rPr lang="el-GR" dirty="0" smtClean="0"/>
              <a:t>Ο Ομιλητής Παίζοντας…</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1560-E84A-4E92-BEC5-FB11ECB2E71B}" type="slidenum">
              <a:rPr lang="el-GR" smtClean="0"/>
              <a:pPr/>
              <a:t>‹#›</a:t>
            </a:fld>
            <a:endParaRPr lang="el-GR"/>
          </a:p>
        </p:txBody>
      </p:sp>
    </p:spTree>
    <p:extLst>
      <p:ext uri="{BB962C8B-B14F-4D97-AF65-F5344CB8AC3E}">
        <p14:creationId xmlns:p14="http://schemas.microsoft.com/office/powerpoint/2010/main" xmlns="" val="252010109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t>επιστήμη και ανθρώπινο βίωμα</a:t>
            </a:r>
            <a:endParaRPr lang="el-GR" b="1" dirty="0"/>
          </a:p>
        </p:txBody>
      </p:sp>
      <p:sp>
        <p:nvSpPr>
          <p:cNvPr id="5" name="Date Placeholder 3"/>
          <p:cNvSpPr txBox="1">
            <a:spLocks/>
          </p:cNvSpPr>
          <p:nvPr/>
        </p:nvSpPr>
        <p:spPr>
          <a:xfrm>
            <a:off x="6519333" y="361204"/>
            <a:ext cx="2624667" cy="417729"/>
          </a:xfrm>
          <a:prstGeom prst="rect">
            <a:avLst/>
          </a:prstGeom>
        </p:spPr>
        <p:txBody>
          <a:bodyPr/>
          <a:lstStyle>
            <a:lvl1pPr>
              <a:defRPr>
                <a:solidFill>
                  <a:schemeClr val="tx1"/>
                </a:solidFill>
              </a:defRPr>
            </a:lvl1pPr>
          </a:lstStyle>
          <a:p>
            <a:pPr lvl="0">
              <a:defRPr/>
            </a:pPr>
            <a:r>
              <a:rPr lang="el-GR" dirty="0" smtClean="0"/>
              <a:t>Καβάλα 23 Μαΐου 2015</a:t>
            </a:r>
            <a:endParaRPr kumimoji="0" lang="el-GR"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9675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10</a:t>
            </a:fld>
            <a:endParaRPr lang="el-GR" dirty="0"/>
          </a:p>
        </p:txBody>
      </p:sp>
      <p:sp>
        <p:nvSpPr>
          <p:cNvPr id="9" name="TextBox 8"/>
          <p:cNvSpPr txBox="1"/>
          <p:nvPr/>
        </p:nvSpPr>
        <p:spPr>
          <a:xfrm>
            <a:off x="1727200" y="2247900"/>
            <a:ext cx="184731" cy="369332"/>
          </a:xfrm>
          <a:prstGeom prst="rect">
            <a:avLst/>
          </a:prstGeom>
          <a:noFill/>
        </p:spPr>
        <p:txBody>
          <a:bodyPr wrap="none" rtlCol="0">
            <a:spAutoFit/>
          </a:bodyPr>
          <a:lstStyle/>
          <a:p>
            <a:endParaRPr lang="el-GR" dirty="0"/>
          </a:p>
        </p:txBody>
      </p:sp>
      <p:sp>
        <p:nvSpPr>
          <p:cNvPr id="10" name="Rectangle 9"/>
          <p:cNvSpPr/>
          <p:nvPr/>
        </p:nvSpPr>
        <p:spPr>
          <a:xfrm>
            <a:off x="508000" y="1498600"/>
            <a:ext cx="8115300" cy="2578100"/>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400" dirty="0" smtClean="0">
                <a:solidFill>
                  <a:schemeClr val="tx1"/>
                </a:solidFill>
                <a:latin typeface="+mj-lt"/>
              </a:rPr>
              <a:t>«Η αναγωγική διαδικασία συμπερασμού μάς έρχεται </a:t>
            </a:r>
            <a:r>
              <a:rPr lang="el-GR" sz="2400" i="1" dirty="0" smtClean="0">
                <a:solidFill>
                  <a:schemeClr val="tx1"/>
                </a:solidFill>
                <a:latin typeface="+mj-lt"/>
              </a:rPr>
              <a:t>σαν μια λάμψη</a:t>
            </a:r>
            <a:r>
              <a:rPr lang="el-GR" sz="2400" dirty="0" smtClean="0">
                <a:solidFill>
                  <a:schemeClr val="tx1"/>
                </a:solidFill>
                <a:latin typeface="+mj-lt"/>
              </a:rPr>
              <a:t>. Είναι μια πράξη ενόρασης [...] Είναι αλήθεια ότι τα διαφορετικά στοιχεία τ[ή]ς υπόθεσης υπήρχαν στο μυαλό μας από πριν· αλλά αυτό που πυροδοτεί τη νέα σκέψη, πριν από το[ν] βαθύτερο συλλογισμό μας γι’ αυτήν, είναι η ιδέα το[ύ] να βάλουμε μαζί αυτά που δεν είχαμε </a:t>
            </a:r>
            <a:r>
              <a:rPr lang="el-GR" sz="2400" i="1" dirty="0" smtClean="0">
                <a:solidFill>
                  <a:schemeClr val="tx1"/>
                </a:solidFill>
                <a:latin typeface="+mj-lt"/>
              </a:rPr>
              <a:t>ποτέ πριν ούτε στο όνειρό μας δει</a:t>
            </a:r>
            <a:r>
              <a:rPr lang="el-GR" sz="2400" dirty="0" smtClean="0">
                <a:solidFill>
                  <a:schemeClr val="tx1"/>
                </a:solidFill>
                <a:latin typeface="+mj-lt"/>
              </a:rPr>
              <a:t> να βάζουμε μαζί.»</a:t>
            </a:r>
            <a:endParaRPr lang="en-GB" sz="2400" dirty="0">
              <a:solidFill>
                <a:schemeClr val="tx1"/>
              </a:solidFill>
              <a:latin typeface="+mj-lt"/>
            </a:endParaRPr>
          </a:p>
        </p:txBody>
      </p:sp>
      <p:sp>
        <p:nvSpPr>
          <p:cNvPr id="11" name="TextBox 10"/>
          <p:cNvSpPr txBox="1"/>
          <p:nvPr/>
        </p:nvSpPr>
        <p:spPr>
          <a:xfrm>
            <a:off x="2489200" y="4203700"/>
            <a:ext cx="6121400" cy="646331"/>
          </a:xfrm>
          <a:prstGeom prst="rect">
            <a:avLst/>
          </a:prstGeom>
          <a:noFill/>
        </p:spPr>
        <p:txBody>
          <a:bodyPr wrap="square" rtlCol="0">
            <a:spAutoFit/>
          </a:bodyPr>
          <a:lstStyle/>
          <a:p>
            <a:pPr algn="r"/>
            <a:r>
              <a:rPr lang="el-GR" dirty="0" err="1" smtClean="0">
                <a:latin typeface="+mj-lt"/>
              </a:rPr>
              <a:t>Βακιρτζή</a:t>
            </a:r>
            <a:r>
              <a:rPr lang="el-GR" dirty="0" smtClean="0">
                <a:latin typeface="+mj-lt"/>
              </a:rPr>
              <a:t> </a:t>
            </a:r>
            <a:r>
              <a:rPr lang="el-GR" i="1" dirty="0" err="1" smtClean="0">
                <a:latin typeface="+mj-lt"/>
              </a:rPr>
              <a:t>Κειμενική</a:t>
            </a:r>
            <a:r>
              <a:rPr lang="el-GR" i="1" dirty="0" smtClean="0">
                <a:latin typeface="+mj-lt"/>
              </a:rPr>
              <a:t> ‘συναγωγή’ και ‘συγκροτημένο-</a:t>
            </a:r>
            <a:r>
              <a:rPr lang="el-GR" i="1" dirty="0" err="1" smtClean="0">
                <a:latin typeface="+mj-lt"/>
              </a:rPr>
              <a:t>συνεκτικό</a:t>
            </a:r>
            <a:r>
              <a:rPr lang="el-GR" i="1" dirty="0" smtClean="0">
                <a:latin typeface="+mj-lt"/>
              </a:rPr>
              <a:t>’ κείμενο </a:t>
            </a:r>
            <a:r>
              <a:rPr lang="el-GR" dirty="0" smtClean="0">
                <a:latin typeface="+mj-lt"/>
              </a:rPr>
              <a:t>1998, 31</a:t>
            </a:r>
            <a:endParaRPr lang="el-GR"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11</a:t>
            </a:fld>
            <a:endParaRPr lang="el-GR" dirty="0"/>
          </a:p>
        </p:txBody>
      </p:sp>
      <p:sp>
        <p:nvSpPr>
          <p:cNvPr id="9" name="TextBox 8"/>
          <p:cNvSpPr txBox="1"/>
          <p:nvPr/>
        </p:nvSpPr>
        <p:spPr>
          <a:xfrm>
            <a:off x="1727200" y="2247900"/>
            <a:ext cx="184731" cy="369332"/>
          </a:xfrm>
          <a:prstGeom prst="rect">
            <a:avLst/>
          </a:prstGeom>
          <a:noFill/>
        </p:spPr>
        <p:txBody>
          <a:bodyPr wrap="none" rtlCol="0">
            <a:spAutoFit/>
          </a:bodyPr>
          <a:lstStyle/>
          <a:p>
            <a:endParaRPr lang="el-GR" dirty="0"/>
          </a:p>
        </p:txBody>
      </p:sp>
      <p:sp>
        <p:nvSpPr>
          <p:cNvPr id="10" name="Rectangle 9"/>
          <p:cNvSpPr/>
          <p:nvPr/>
        </p:nvSpPr>
        <p:spPr>
          <a:xfrm>
            <a:off x="508000" y="1701800"/>
            <a:ext cx="8115300" cy="2209800"/>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400" dirty="0" smtClean="0">
                <a:solidFill>
                  <a:schemeClr val="tx1"/>
                </a:solidFill>
                <a:latin typeface="+mj-lt"/>
              </a:rPr>
              <a:t>«Τα συγκεκριμένα γεγονότα δε συνδυάζονται απλώς, αλλά ένα νέο στοιχείο έρχεται να προστεθεί στο συνδυασμό τους, </a:t>
            </a:r>
            <a:r>
              <a:rPr lang="el-GR" sz="2400" i="1" dirty="0" smtClean="0">
                <a:solidFill>
                  <a:schemeClr val="tx1"/>
                </a:solidFill>
                <a:latin typeface="+mj-lt"/>
              </a:rPr>
              <a:t>από μόνο το γεγονός της σκέψης μέσω της οποίας αυτά συνδυάζονται</a:t>
            </a:r>
            <a:r>
              <a:rPr lang="el-GR" sz="2400" dirty="0" smtClean="0">
                <a:solidFill>
                  <a:schemeClr val="tx1"/>
                </a:solidFill>
                <a:latin typeface="+mj-lt"/>
              </a:rPr>
              <a:t>. [...] Οι πέρλες είναι εκεί, αλλά δε θα συνδεθούν μεταξύ τους</a:t>
            </a:r>
            <a:r>
              <a:rPr lang="el-GR" sz="2400" i="1" dirty="0" smtClean="0">
                <a:solidFill>
                  <a:schemeClr val="tx1"/>
                </a:solidFill>
                <a:latin typeface="+mj-lt"/>
              </a:rPr>
              <a:t> μέχρι τη στιγμή που κάποιος θα προμηθεύσει την κλωστή</a:t>
            </a:r>
            <a:r>
              <a:rPr lang="el-GR" sz="2400" dirty="0" smtClean="0">
                <a:solidFill>
                  <a:schemeClr val="tx1"/>
                </a:solidFill>
                <a:latin typeface="+mj-lt"/>
              </a:rPr>
              <a:t> [...].»</a:t>
            </a:r>
            <a:endParaRPr lang="el-GR" sz="2400" dirty="0">
              <a:solidFill>
                <a:schemeClr val="tx1"/>
              </a:solidFill>
              <a:latin typeface="+mj-lt"/>
            </a:endParaRPr>
          </a:p>
        </p:txBody>
      </p:sp>
      <p:sp>
        <p:nvSpPr>
          <p:cNvPr id="11" name="TextBox 10"/>
          <p:cNvSpPr txBox="1"/>
          <p:nvPr/>
        </p:nvSpPr>
        <p:spPr>
          <a:xfrm>
            <a:off x="2489200" y="4102100"/>
            <a:ext cx="6121400" cy="646331"/>
          </a:xfrm>
          <a:prstGeom prst="rect">
            <a:avLst/>
          </a:prstGeom>
          <a:noFill/>
        </p:spPr>
        <p:txBody>
          <a:bodyPr wrap="square" rtlCol="0">
            <a:spAutoFit/>
          </a:bodyPr>
          <a:lstStyle/>
          <a:p>
            <a:pPr algn="r"/>
            <a:r>
              <a:rPr lang="el-GR" dirty="0" err="1" smtClean="0">
                <a:latin typeface="+mj-lt"/>
              </a:rPr>
              <a:t>Βακιρτζή</a:t>
            </a:r>
            <a:r>
              <a:rPr lang="el-GR" dirty="0" smtClean="0">
                <a:latin typeface="+mj-lt"/>
              </a:rPr>
              <a:t> </a:t>
            </a:r>
            <a:r>
              <a:rPr lang="el-GR" i="1" dirty="0" err="1" smtClean="0">
                <a:latin typeface="+mj-lt"/>
              </a:rPr>
              <a:t>Κειμενική</a:t>
            </a:r>
            <a:r>
              <a:rPr lang="el-GR" i="1" dirty="0" smtClean="0">
                <a:latin typeface="+mj-lt"/>
              </a:rPr>
              <a:t> ‘συναγωγή’ και ‘συγκροτημένο-</a:t>
            </a:r>
            <a:r>
              <a:rPr lang="el-GR" i="1" dirty="0" err="1" smtClean="0">
                <a:latin typeface="+mj-lt"/>
              </a:rPr>
              <a:t>συνεκτικό</a:t>
            </a:r>
            <a:r>
              <a:rPr lang="el-GR" i="1" dirty="0" smtClean="0">
                <a:latin typeface="+mj-lt"/>
              </a:rPr>
              <a:t>’ κείμενο </a:t>
            </a:r>
            <a:r>
              <a:rPr lang="el-GR" dirty="0" smtClean="0">
                <a:latin typeface="+mj-lt"/>
              </a:rPr>
              <a:t>1998, 30</a:t>
            </a:r>
            <a:endParaRPr lang="el-GR"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12</a:t>
            </a:fld>
            <a:endParaRPr lang="el-GR" dirty="0"/>
          </a:p>
        </p:txBody>
      </p:sp>
      <p:sp>
        <p:nvSpPr>
          <p:cNvPr id="9" name="TextBox 8"/>
          <p:cNvSpPr txBox="1"/>
          <p:nvPr/>
        </p:nvSpPr>
        <p:spPr>
          <a:xfrm>
            <a:off x="1727200" y="2247900"/>
            <a:ext cx="184731" cy="369332"/>
          </a:xfrm>
          <a:prstGeom prst="rect">
            <a:avLst/>
          </a:prstGeom>
          <a:noFill/>
        </p:spPr>
        <p:txBody>
          <a:bodyPr wrap="none" rtlCol="0">
            <a:spAutoFit/>
          </a:bodyPr>
          <a:lstStyle/>
          <a:p>
            <a:endParaRPr lang="el-GR" dirty="0"/>
          </a:p>
        </p:txBody>
      </p:sp>
      <p:sp>
        <p:nvSpPr>
          <p:cNvPr id="10" name="Rectangle 9"/>
          <p:cNvSpPr/>
          <p:nvPr/>
        </p:nvSpPr>
        <p:spPr>
          <a:xfrm>
            <a:off x="508000" y="1485900"/>
            <a:ext cx="8115300" cy="2857500"/>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dirty="0" smtClean="0">
                <a:solidFill>
                  <a:schemeClr val="tx1"/>
                </a:solidFill>
                <a:latin typeface="+mj-lt"/>
              </a:rPr>
              <a:t>«[…] σε κάθε πολιτισμικό πεδίο </a:t>
            </a:r>
            <a:r>
              <a:rPr lang="el-GR" sz="2000" i="1" dirty="0" smtClean="0">
                <a:solidFill>
                  <a:schemeClr val="tx1"/>
                </a:solidFill>
                <a:latin typeface="+mj-lt"/>
              </a:rPr>
              <a:t>δεν είναι δυνατόν να παραγάγουμε κάτι πρωτότυπο παρά μόνο στη βάση μιας παράδοσης</a:t>
            </a:r>
            <a:r>
              <a:rPr lang="el-GR" sz="2000" dirty="0" smtClean="0">
                <a:solidFill>
                  <a:schemeClr val="tx1"/>
                </a:solidFill>
                <a:latin typeface="+mj-lt"/>
              </a:rPr>
              <a:t>. Αντίστροφα, μέσα στη μακρά σειρά των ατόμων που συμβάλλουν στον πολιτισμό η επανάληψη δεν νοείται παρά μόνο σαν εύστοχη παραπομπή [</a:t>
            </a:r>
            <a:r>
              <a:rPr lang="en-US" sz="2000" dirty="0" smtClean="0">
                <a:solidFill>
                  <a:schemeClr val="tx1"/>
                </a:solidFill>
                <a:latin typeface="+mj-lt"/>
              </a:rPr>
              <a:t>quotation</a:t>
            </a:r>
            <a:r>
              <a:rPr lang="el-GR" sz="2000" dirty="0" smtClean="0">
                <a:solidFill>
                  <a:schemeClr val="tx1"/>
                </a:solidFill>
                <a:latin typeface="+mj-lt"/>
              </a:rPr>
              <a:t>]· και το αμάρτημα που δεν συγχωρείται στο πολιτισμικό πεδίο είναι η λογοκλοπή [</a:t>
            </a:r>
            <a:r>
              <a:rPr lang="en-US" sz="2000" dirty="0" smtClean="0">
                <a:solidFill>
                  <a:schemeClr val="tx1"/>
                </a:solidFill>
                <a:latin typeface="+mj-lt"/>
              </a:rPr>
              <a:t>plagiarism</a:t>
            </a:r>
            <a:r>
              <a:rPr lang="el-GR" sz="2000" dirty="0" smtClean="0">
                <a:solidFill>
                  <a:schemeClr val="tx1"/>
                </a:solidFill>
                <a:latin typeface="+mj-lt"/>
              </a:rPr>
              <a:t>]. Η αλληλεξάρτηση [</a:t>
            </a:r>
            <a:r>
              <a:rPr lang="en-US" sz="2000" dirty="0" smtClean="0">
                <a:solidFill>
                  <a:schemeClr val="tx1"/>
                </a:solidFill>
                <a:latin typeface="+mj-lt"/>
              </a:rPr>
              <a:t>interplay</a:t>
            </a:r>
            <a:r>
              <a:rPr lang="el-GR" sz="2000" dirty="0" smtClean="0">
                <a:solidFill>
                  <a:schemeClr val="tx1"/>
                </a:solidFill>
                <a:latin typeface="+mj-lt"/>
              </a:rPr>
              <a:t>] ανάμεσα στην πρωτοτυπία και την αποδοχή της παράδοσης σαν βάση για την εφευρετικότητα μου φαίνεται απλώς ένα ακόμη παράδειγμα, και μάλιστα πολύ ερεθιστικό, του παιχνιδιού ανάμεσα στον διαχωρισμό και την ενότητα.»</a:t>
            </a:r>
            <a:endParaRPr lang="el-GR" sz="2000" dirty="0">
              <a:solidFill>
                <a:schemeClr val="tx1"/>
              </a:solidFill>
              <a:latin typeface="+mj-lt"/>
            </a:endParaRPr>
          </a:p>
        </p:txBody>
      </p:sp>
      <p:sp>
        <p:nvSpPr>
          <p:cNvPr id="11" name="TextBox 10"/>
          <p:cNvSpPr txBox="1"/>
          <p:nvPr/>
        </p:nvSpPr>
        <p:spPr>
          <a:xfrm>
            <a:off x="2489200" y="4356100"/>
            <a:ext cx="6121400" cy="369332"/>
          </a:xfrm>
          <a:prstGeom prst="rect">
            <a:avLst/>
          </a:prstGeom>
          <a:noFill/>
        </p:spPr>
        <p:txBody>
          <a:bodyPr wrap="square" rtlCol="0">
            <a:spAutoFit/>
          </a:bodyPr>
          <a:lstStyle/>
          <a:p>
            <a:pPr algn="r"/>
            <a:r>
              <a:rPr lang="en-US" dirty="0" err="1" smtClean="0">
                <a:latin typeface="+mj-lt"/>
              </a:rPr>
              <a:t>Winnicott</a:t>
            </a:r>
            <a:r>
              <a:rPr lang="en-US" dirty="0" smtClean="0">
                <a:latin typeface="+mj-lt"/>
              </a:rPr>
              <a:t> </a:t>
            </a:r>
            <a:r>
              <a:rPr lang="en-GB" i="1" dirty="0" smtClean="0">
                <a:latin typeface="+mj-lt"/>
              </a:rPr>
              <a:t>Playing and Reality</a:t>
            </a:r>
            <a:r>
              <a:rPr lang="el-GR" i="1" dirty="0" smtClean="0">
                <a:latin typeface="+mj-lt"/>
              </a:rPr>
              <a:t> </a:t>
            </a:r>
            <a:r>
              <a:rPr lang="el-GR" dirty="0" smtClean="0">
                <a:latin typeface="+mj-lt"/>
              </a:rPr>
              <a:t>1971, 134</a:t>
            </a:r>
            <a:endParaRPr lang="el-GR"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13</a:t>
            </a:fld>
            <a:endParaRPr lang="el-GR" dirty="0"/>
          </a:p>
        </p:txBody>
      </p:sp>
      <p:sp>
        <p:nvSpPr>
          <p:cNvPr id="9" name="TextBox 8"/>
          <p:cNvSpPr txBox="1"/>
          <p:nvPr/>
        </p:nvSpPr>
        <p:spPr>
          <a:xfrm>
            <a:off x="1727200" y="2247900"/>
            <a:ext cx="184731" cy="369332"/>
          </a:xfrm>
          <a:prstGeom prst="rect">
            <a:avLst/>
          </a:prstGeom>
          <a:noFill/>
        </p:spPr>
        <p:txBody>
          <a:bodyPr wrap="none" rtlCol="0">
            <a:spAutoFit/>
          </a:bodyPr>
          <a:lstStyle/>
          <a:p>
            <a:endParaRPr lang="el-GR" dirty="0"/>
          </a:p>
        </p:txBody>
      </p:sp>
      <p:sp>
        <p:nvSpPr>
          <p:cNvPr id="10" name="Rectangle 9"/>
          <p:cNvSpPr/>
          <p:nvPr/>
        </p:nvSpPr>
        <p:spPr>
          <a:xfrm>
            <a:off x="508000" y="2260600"/>
            <a:ext cx="8115300" cy="1574800"/>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400" dirty="0" smtClean="0">
                <a:solidFill>
                  <a:schemeClr val="tx1"/>
                </a:solidFill>
                <a:latin typeface="+mj-lt"/>
              </a:rPr>
              <a:t>«[…] ὁ πολιτισμός, </a:t>
            </a:r>
            <a:r>
              <a:rPr lang="el-GR" sz="2400" dirty="0" err="1" smtClean="0">
                <a:solidFill>
                  <a:schemeClr val="tx1"/>
                </a:solidFill>
                <a:latin typeface="+mj-lt"/>
              </a:rPr>
              <a:t>στὶς</a:t>
            </a:r>
            <a:r>
              <a:rPr lang="el-GR" sz="2400" dirty="0" smtClean="0">
                <a:solidFill>
                  <a:schemeClr val="tx1"/>
                </a:solidFill>
                <a:latin typeface="+mj-lt"/>
              </a:rPr>
              <a:t> αρχικές του </a:t>
            </a:r>
            <a:r>
              <a:rPr lang="el-GR" sz="2400" dirty="0" err="1" smtClean="0">
                <a:solidFill>
                  <a:schemeClr val="tx1"/>
                </a:solidFill>
                <a:latin typeface="+mj-lt"/>
              </a:rPr>
              <a:t>φἀσεις</a:t>
            </a:r>
            <a:r>
              <a:rPr lang="el-GR" sz="2400" dirty="0" smtClean="0">
                <a:solidFill>
                  <a:schemeClr val="tx1"/>
                </a:solidFill>
                <a:latin typeface="+mj-lt"/>
              </a:rPr>
              <a:t>, παίζεται. </a:t>
            </a:r>
            <a:r>
              <a:rPr lang="el-GR" sz="2400" dirty="0" err="1" smtClean="0">
                <a:solidFill>
                  <a:schemeClr val="tx1"/>
                </a:solidFill>
                <a:latin typeface="+mj-lt"/>
              </a:rPr>
              <a:t>Δὲν</a:t>
            </a:r>
            <a:r>
              <a:rPr lang="el-GR" sz="2400" dirty="0" smtClean="0">
                <a:solidFill>
                  <a:schemeClr val="tx1"/>
                </a:solidFill>
                <a:latin typeface="+mj-lt"/>
              </a:rPr>
              <a:t> γεννιέται </a:t>
            </a:r>
            <a:r>
              <a:rPr lang="el-GR" sz="2400" i="1" dirty="0" err="1" smtClean="0">
                <a:solidFill>
                  <a:schemeClr val="tx1"/>
                </a:solidFill>
                <a:latin typeface="+mj-lt"/>
              </a:rPr>
              <a:t>ἀπὸ</a:t>
            </a:r>
            <a:r>
              <a:rPr lang="el-GR" sz="2400" dirty="0" smtClean="0">
                <a:solidFill>
                  <a:schemeClr val="tx1"/>
                </a:solidFill>
                <a:latin typeface="+mj-lt"/>
              </a:rPr>
              <a:t> </a:t>
            </a:r>
            <a:r>
              <a:rPr lang="el-GR" sz="2400" dirty="0" err="1" smtClean="0">
                <a:solidFill>
                  <a:schemeClr val="tx1"/>
                </a:solidFill>
                <a:latin typeface="+mj-lt"/>
              </a:rPr>
              <a:t>τὸ</a:t>
            </a:r>
            <a:r>
              <a:rPr lang="el-GR" sz="2400" dirty="0" smtClean="0">
                <a:solidFill>
                  <a:schemeClr val="tx1"/>
                </a:solidFill>
                <a:latin typeface="+mj-lt"/>
              </a:rPr>
              <a:t> παιχνίδι </a:t>
            </a:r>
            <a:r>
              <a:rPr lang="el-GR" sz="2400" dirty="0" err="1" smtClean="0">
                <a:solidFill>
                  <a:schemeClr val="tx1"/>
                </a:solidFill>
                <a:latin typeface="+mj-lt"/>
              </a:rPr>
              <a:t>σὰν</a:t>
            </a:r>
            <a:r>
              <a:rPr lang="el-GR" sz="2400" dirty="0" smtClean="0">
                <a:solidFill>
                  <a:schemeClr val="tx1"/>
                </a:solidFill>
                <a:latin typeface="+mj-lt"/>
              </a:rPr>
              <a:t> </a:t>
            </a:r>
            <a:r>
              <a:rPr lang="el-GR" sz="2400" dirty="0" err="1" smtClean="0">
                <a:solidFill>
                  <a:schemeClr val="tx1"/>
                </a:solidFill>
                <a:latin typeface="+mj-lt"/>
              </a:rPr>
              <a:t>ἕνα</a:t>
            </a:r>
            <a:r>
              <a:rPr lang="el-GR" sz="2400" dirty="0" smtClean="0">
                <a:solidFill>
                  <a:schemeClr val="tx1"/>
                </a:solidFill>
                <a:latin typeface="+mj-lt"/>
              </a:rPr>
              <a:t> βρέφος </a:t>
            </a:r>
            <a:r>
              <a:rPr lang="el-GR" sz="2400" dirty="0" err="1" smtClean="0">
                <a:solidFill>
                  <a:schemeClr val="tx1"/>
                </a:solidFill>
                <a:latin typeface="+mj-lt"/>
              </a:rPr>
              <a:t>ποὺ</a:t>
            </a:r>
            <a:r>
              <a:rPr lang="el-GR" sz="2400" dirty="0" smtClean="0">
                <a:solidFill>
                  <a:schemeClr val="tx1"/>
                </a:solidFill>
                <a:latin typeface="+mj-lt"/>
              </a:rPr>
              <a:t> </a:t>
            </a:r>
            <a:r>
              <a:rPr lang="el-GR" sz="2400" dirty="0" err="1" smtClean="0">
                <a:solidFill>
                  <a:schemeClr val="tx1"/>
                </a:solidFill>
                <a:latin typeface="+mj-lt"/>
              </a:rPr>
              <a:t>ἀποσπᾶται</a:t>
            </a:r>
            <a:r>
              <a:rPr lang="el-GR" sz="2400" dirty="0" smtClean="0">
                <a:solidFill>
                  <a:schemeClr val="tx1"/>
                </a:solidFill>
                <a:latin typeface="+mj-lt"/>
              </a:rPr>
              <a:t> </a:t>
            </a:r>
            <a:r>
              <a:rPr lang="el-GR" sz="2400" dirty="0" err="1" smtClean="0">
                <a:solidFill>
                  <a:schemeClr val="tx1"/>
                </a:solidFill>
                <a:latin typeface="+mj-lt"/>
              </a:rPr>
              <a:t>ἀπὸ</a:t>
            </a:r>
            <a:r>
              <a:rPr lang="el-GR" sz="2400" dirty="0" smtClean="0">
                <a:solidFill>
                  <a:schemeClr val="tx1"/>
                </a:solidFill>
                <a:latin typeface="+mj-lt"/>
              </a:rPr>
              <a:t> </a:t>
            </a:r>
            <a:r>
              <a:rPr lang="el-GR" sz="2400" dirty="0" err="1" smtClean="0">
                <a:solidFill>
                  <a:schemeClr val="tx1"/>
                </a:solidFill>
                <a:latin typeface="+mj-lt"/>
              </a:rPr>
              <a:t>τὴ</a:t>
            </a:r>
            <a:r>
              <a:rPr lang="el-GR" sz="2400" dirty="0" smtClean="0">
                <a:solidFill>
                  <a:schemeClr val="tx1"/>
                </a:solidFill>
                <a:latin typeface="+mj-lt"/>
              </a:rPr>
              <a:t> μήτρα: γεννιέται </a:t>
            </a:r>
            <a:r>
              <a:rPr lang="el-GR" sz="2400" i="1" dirty="0" err="1" smtClean="0">
                <a:solidFill>
                  <a:schemeClr val="tx1"/>
                </a:solidFill>
                <a:latin typeface="+mj-lt"/>
              </a:rPr>
              <a:t>στὸ</a:t>
            </a:r>
            <a:r>
              <a:rPr lang="el-GR" sz="2400" dirty="0" smtClean="0">
                <a:solidFill>
                  <a:schemeClr val="tx1"/>
                </a:solidFill>
                <a:latin typeface="+mj-lt"/>
              </a:rPr>
              <a:t> </a:t>
            </a:r>
            <a:r>
              <a:rPr lang="el-GR" sz="2400" dirty="0" err="1" smtClean="0">
                <a:solidFill>
                  <a:schemeClr val="tx1"/>
                </a:solidFill>
                <a:latin typeface="+mj-lt"/>
              </a:rPr>
              <a:t>καὶ</a:t>
            </a:r>
            <a:r>
              <a:rPr lang="el-GR" sz="2400" dirty="0" smtClean="0">
                <a:solidFill>
                  <a:schemeClr val="tx1"/>
                </a:solidFill>
                <a:latin typeface="+mj-lt"/>
              </a:rPr>
              <a:t> </a:t>
            </a:r>
            <a:r>
              <a:rPr lang="el-GR" sz="2400" i="1" dirty="0" err="1" smtClean="0">
                <a:solidFill>
                  <a:schemeClr val="tx1"/>
                </a:solidFill>
                <a:latin typeface="+mj-lt"/>
              </a:rPr>
              <a:t>ὡς</a:t>
            </a:r>
            <a:r>
              <a:rPr lang="el-GR" sz="2400" dirty="0" smtClean="0">
                <a:solidFill>
                  <a:schemeClr val="tx1"/>
                </a:solidFill>
                <a:latin typeface="+mj-lt"/>
              </a:rPr>
              <a:t> παιχνίδι, </a:t>
            </a:r>
            <a:r>
              <a:rPr lang="el-GR" sz="2400" dirty="0" err="1" smtClean="0">
                <a:solidFill>
                  <a:schemeClr val="tx1"/>
                </a:solidFill>
                <a:latin typeface="+mj-lt"/>
              </a:rPr>
              <a:t>καὶ</a:t>
            </a:r>
            <a:r>
              <a:rPr lang="el-GR" sz="2400" dirty="0" smtClean="0">
                <a:solidFill>
                  <a:schemeClr val="tx1"/>
                </a:solidFill>
                <a:latin typeface="+mj-lt"/>
              </a:rPr>
              <a:t> </a:t>
            </a:r>
            <a:r>
              <a:rPr lang="el-GR" sz="2400" dirty="0" err="1" smtClean="0">
                <a:solidFill>
                  <a:schemeClr val="tx1"/>
                </a:solidFill>
                <a:latin typeface="+mj-lt"/>
              </a:rPr>
              <a:t>οὐδέποτε</a:t>
            </a:r>
            <a:r>
              <a:rPr lang="el-GR" sz="2400" dirty="0" smtClean="0">
                <a:solidFill>
                  <a:schemeClr val="tx1"/>
                </a:solidFill>
                <a:latin typeface="+mj-lt"/>
              </a:rPr>
              <a:t> </a:t>
            </a:r>
            <a:r>
              <a:rPr lang="el-GR" sz="2400" dirty="0" err="1" smtClean="0">
                <a:solidFill>
                  <a:schemeClr val="tx1"/>
                </a:solidFill>
                <a:latin typeface="+mj-lt"/>
              </a:rPr>
              <a:t>ἐγκαταλείπει</a:t>
            </a:r>
            <a:r>
              <a:rPr lang="el-GR" sz="2400" dirty="0" smtClean="0">
                <a:solidFill>
                  <a:schemeClr val="tx1"/>
                </a:solidFill>
                <a:latin typeface="+mj-lt"/>
              </a:rPr>
              <a:t> </a:t>
            </a:r>
            <a:r>
              <a:rPr lang="el-GR" sz="2400" dirty="0" err="1" smtClean="0">
                <a:solidFill>
                  <a:schemeClr val="tx1"/>
                </a:solidFill>
                <a:latin typeface="+mj-lt"/>
              </a:rPr>
              <a:t>τὸ</a:t>
            </a:r>
            <a:r>
              <a:rPr lang="el-GR" sz="2400" dirty="0" smtClean="0">
                <a:solidFill>
                  <a:schemeClr val="tx1"/>
                </a:solidFill>
                <a:latin typeface="+mj-lt"/>
              </a:rPr>
              <a:t> </a:t>
            </a:r>
            <a:r>
              <a:rPr lang="el-GR" sz="2400" dirty="0" err="1" smtClean="0">
                <a:solidFill>
                  <a:schemeClr val="tx1"/>
                </a:solidFill>
                <a:latin typeface="+mj-lt"/>
              </a:rPr>
              <a:t>χῶρο</a:t>
            </a:r>
            <a:r>
              <a:rPr lang="el-GR" sz="2400" dirty="0" smtClean="0">
                <a:solidFill>
                  <a:schemeClr val="tx1"/>
                </a:solidFill>
                <a:latin typeface="+mj-lt"/>
              </a:rPr>
              <a:t> </a:t>
            </a:r>
            <a:r>
              <a:rPr lang="el-GR" sz="2400" dirty="0" err="1" smtClean="0">
                <a:solidFill>
                  <a:schemeClr val="tx1"/>
                </a:solidFill>
                <a:latin typeface="+mj-lt"/>
              </a:rPr>
              <a:t>τοῦ</a:t>
            </a:r>
            <a:r>
              <a:rPr lang="el-GR" sz="2400" dirty="0" smtClean="0">
                <a:solidFill>
                  <a:schemeClr val="tx1"/>
                </a:solidFill>
                <a:latin typeface="+mj-lt"/>
              </a:rPr>
              <a:t> </a:t>
            </a:r>
            <a:r>
              <a:rPr lang="el-GR" sz="2400" dirty="0" err="1" smtClean="0">
                <a:solidFill>
                  <a:schemeClr val="tx1"/>
                </a:solidFill>
                <a:latin typeface="+mj-lt"/>
              </a:rPr>
              <a:t>παιχνιδιοῦ</a:t>
            </a:r>
            <a:r>
              <a:rPr lang="el-GR" sz="2400" dirty="0" smtClean="0">
                <a:solidFill>
                  <a:schemeClr val="tx1"/>
                </a:solidFill>
                <a:latin typeface="+mj-lt"/>
              </a:rPr>
              <a:t>.»</a:t>
            </a:r>
            <a:endParaRPr lang="el-GR" sz="2400" dirty="0">
              <a:solidFill>
                <a:schemeClr val="tx1"/>
              </a:solidFill>
              <a:latin typeface="+mj-lt"/>
            </a:endParaRPr>
          </a:p>
        </p:txBody>
      </p:sp>
      <p:sp>
        <p:nvSpPr>
          <p:cNvPr id="11" name="TextBox 10"/>
          <p:cNvSpPr txBox="1"/>
          <p:nvPr/>
        </p:nvSpPr>
        <p:spPr>
          <a:xfrm>
            <a:off x="2489200" y="3937000"/>
            <a:ext cx="6121400" cy="369332"/>
          </a:xfrm>
          <a:prstGeom prst="rect">
            <a:avLst/>
          </a:prstGeom>
          <a:noFill/>
        </p:spPr>
        <p:txBody>
          <a:bodyPr wrap="square" rtlCol="0">
            <a:spAutoFit/>
          </a:bodyPr>
          <a:lstStyle/>
          <a:p>
            <a:pPr algn="r"/>
            <a:r>
              <a:rPr lang="en-US" dirty="0" smtClean="0">
                <a:latin typeface="+mj-lt"/>
              </a:rPr>
              <a:t>Huizinga </a:t>
            </a:r>
            <a:r>
              <a:rPr lang="el-GR" i="1" dirty="0" smtClean="0">
                <a:latin typeface="+mj-lt"/>
              </a:rPr>
              <a:t>Ο άνθρωπος και το παιχνίδι</a:t>
            </a:r>
            <a:r>
              <a:rPr lang="el-GR" dirty="0" smtClean="0">
                <a:latin typeface="+mj-lt"/>
              </a:rPr>
              <a:t> [1938]2010, 76</a:t>
            </a:r>
            <a:endParaRPr lang="el-GR"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14</a:t>
            </a:fld>
            <a:endParaRPr lang="el-GR" dirty="0"/>
          </a:p>
        </p:txBody>
      </p:sp>
      <p:sp>
        <p:nvSpPr>
          <p:cNvPr id="9" name="TextBox 8"/>
          <p:cNvSpPr txBox="1"/>
          <p:nvPr/>
        </p:nvSpPr>
        <p:spPr>
          <a:xfrm>
            <a:off x="1727200" y="2247900"/>
            <a:ext cx="184731" cy="369332"/>
          </a:xfrm>
          <a:prstGeom prst="rect">
            <a:avLst/>
          </a:prstGeom>
          <a:noFill/>
        </p:spPr>
        <p:txBody>
          <a:bodyPr wrap="none" rtlCol="0">
            <a:spAutoFit/>
          </a:bodyPr>
          <a:lstStyle/>
          <a:p>
            <a:endParaRPr lang="el-GR" dirty="0"/>
          </a:p>
        </p:txBody>
      </p:sp>
      <p:sp>
        <p:nvSpPr>
          <p:cNvPr id="10" name="Rectangle 9"/>
          <p:cNvSpPr/>
          <p:nvPr/>
        </p:nvSpPr>
        <p:spPr>
          <a:xfrm>
            <a:off x="508000" y="1549400"/>
            <a:ext cx="8115300" cy="2946400"/>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400" dirty="0" smtClean="0">
                <a:solidFill>
                  <a:schemeClr val="tx1"/>
                </a:solidFill>
                <a:latin typeface="+mj-lt"/>
              </a:rPr>
              <a:t>«Οι στιγμές κατά τις οποίες ο </a:t>
            </a:r>
            <a:r>
              <a:rPr lang="el-GR" sz="2400" i="1" dirty="0" smtClean="0">
                <a:solidFill>
                  <a:schemeClr val="tx1"/>
                </a:solidFill>
                <a:latin typeface="+mj-lt"/>
              </a:rPr>
              <a:t>αυθεντικός ποιητής που κρύβουμε μέσα μας δημιούργησε τον έξω κόσμο</a:t>
            </a:r>
            <a:r>
              <a:rPr lang="el-GR" sz="2400" dirty="0" smtClean="0">
                <a:solidFill>
                  <a:schemeClr val="tx1"/>
                </a:solidFill>
                <a:latin typeface="+mj-lt"/>
              </a:rPr>
              <a:t> για μας, </a:t>
            </a:r>
            <a:r>
              <a:rPr lang="el-GR" sz="2400" i="1" dirty="0" smtClean="0">
                <a:solidFill>
                  <a:schemeClr val="tx1"/>
                </a:solidFill>
                <a:latin typeface="+mj-lt"/>
              </a:rPr>
              <a:t>με το να ανακαλύπτει το οικείο μέσα στο μη οικείο</a:t>
            </a:r>
            <a:r>
              <a:rPr lang="el-GR" sz="2400" dirty="0" smtClean="0">
                <a:solidFill>
                  <a:schemeClr val="tx1"/>
                </a:solidFill>
                <a:latin typeface="+mj-lt"/>
              </a:rPr>
              <a:t>, έχουν ίσως λησμονηθεί από τους πιο πολλούς ανθρώπους· ή αλλιώς, φυλάσσονται </a:t>
            </a:r>
            <a:r>
              <a:rPr lang="el-GR" sz="2400" b="1" dirty="0" smtClean="0">
                <a:solidFill>
                  <a:schemeClr val="tx1"/>
                </a:solidFill>
                <a:latin typeface="+mj-lt"/>
              </a:rPr>
              <a:t>σε κάποιο μυστικό μέρος </a:t>
            </a:r>
            <a:r>
              <a:rPr lang="el-GR" sz="2400" dirty="0" smtClean="0">
                <a:solidFill>
                  <a:schemeClr val="tx1"/>
                </a:solidFill>
                <a:latin typeface="+mj-lt"/>
              </a:rPr>
              <a:t>της μνήμης τους,</a:t>
            </a:r>
            <a:r>
              <a:rPr lang="el-GR" sz="2400" b="1" dirty="0" smtClean="0">
                <a:solidFill>
                  <a:schemeClr val="tx1"/>
                </a:solidFill>
                <a:latin typeface="+mj-lt"/>
              </a:rPr>
              <a:t> επειδή </a:t>
            </a:r>
            <a:r>
              <a:rPr lang="el-GR" sz="2400" b="1" i="1" dirty="0" smtClean="0">
                <a:solidFill>
                  <a:schemeClr val="tx1"/>
                </a:solidFill>
                <a:latin typeface="+mj-lt"/>
              </a:rPr>
              <a:t>έμοιαζαν τόσο με επισκέψεις των θεών</a:t>
            </a:r>
            <a:r>
              <a:rPr lang="el-GR" sz="2400" b="1" dirty="0" smtClean="0">
                <a:solidFill>
                  <a:schemeClr val="tx1"/>
                </a:solidFill>
                <a:latin typeface="+mj-lt"/>
              </a:rPr>
              <a:t>, </a:t>
            </a:r>
            <a:r>
              <a:rPr lang="el-GR" sz="2400" b="1" i="1" dirty="0" smtClean="0">
                <a:solidFill>
                  <a:schemeClr val="tx1"/>
                </a:solidFill>
                <a:latin typeface="+mj-lt"/>
              </a:rPr>
              <a:t>ώστε να μην επιτρέπεται να ανακατευτούν με τις σκέψεις της καθημερινότητας</a:t>
            </a:r>
            <a:r>
              <a:rPr lang="el-GR" sz="2400" dirty="0" smtClean="0">
                <a:solidFill>
                  <a:schemeClr val="tx1"/>
                </a:solidFill>
                <a:latin typeface="+mj-lt"/>
              </a:rPr>
              <a:t>.» (δική μου η έμφαση)</a:t>
            </a:r>
            <a:endParaRPr lang="el-GR" sz="2400" dirty="0">
              <a:solidFill>
                <a:schemeClr val="tx1"/>
              </a:solidFill>
              <a:latin typeface="+mj-lt"/>
            </a:endParaRPr>
          </a:p>
        </p:txBody>
      </p:sp>
      <p:sp>
        <p:nvSpPr>
          <p:cNvPr id="11" name="TextBox 10"/>
          <p:cNvSpPr txBox="1"/>
          <p:nvPr/>
        </p:nvSpPr>
        <p:spPr>
          <a:xfrm>
            <a:off x="2489200" y="4470400"/>
            <a:ext cx="6121400" cy="369332"/>
          </a:xfrm>
          <a:prstGeom prst="rect">
            <a:avLst/>
          </a:prstGeom>
          <a:noFill/>
        </p:spPr>
        <p:txBody>
          <a:bodyPr wrap="square" rtlCol="0">
            <a:spAutoFit/>
          </a:bodyPr>
          <a:lstStyle/>
          <a:p>
            <a:pPr algn="r"/>
            <a:r>
              <a:rPr lang="en-US" dirty="0" smtClean="0">
                <a:latin typeface="+mj-lt"/>
              </a:rPr>
              <a:t>Milner </a:t>
            </a:r>
            <a:r>
              <a:rPr lang="en-US" i="1" dirty="0" smtClean="0">
                <a:latin typeface="+mj-lt"/>
              </a:rPr>
              <a:t>On not being able to paint </a:t>
            </a:r>
            <a:r>
              <a:rPr lang="en-US" dirty="0" smtClean="0">
                <a:latin typeface="+mj-lt"/>
              </a:rPr>
              <a:t>1957 </a:t>
            </a:r>
            <a:endParaRPr lang="el-GR"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15</a:t>
            </a:fld>
            <a:endParaRPr lang="el-GR" dirty="0"/>
          </a:p>
        </p:txBody>
      </p:sp>
      <p:sp>
        <p:nvSpPr>
          <p:cNvPr id="9" name="TextBox 8"/>
          <p:cNvSpPr txBox="1"/>
          <p:nvPr/>
        </p:nvSpPr>
        <p:spPr>
          <a:xfrm>
            <a:off x="1765300" y="2311400"/>
            <a:ext cx="184731" cy="369332"/>
          </a:xfrm>
          <a:prstGeom prst="rect">
            <a:avLst/>
          </a:prstGeom>
          <a:noFill/>
        </p:spPr>
        <p:txBody>
          <a:bodyPr wrap="none" rtlCol="0">
            <a:spAutoFit/>
          </a:bodyPr>
          <a:lstStyle/>
          <a:p>
            <a:endParaRPr lang="el-GR" dirty="0"/>
          </a:p>
        </p:txBody>
      </p:sp>
      <p:sp>
        <p:nvSpPr>
          <p:cNvPr id="12" name="Rectangle 11"/>
          <p:cNvSpPr/>
          <p:nvPr/>
        </p:nvSpPr>
        <p:spPr>
          <a:xfrm>
            <a:off x="1583267" y="1938874"/>
            <a:ext cx="6028266" cy="1947324"/>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0"/>
          <p:cNvSpPr txBox="1">
            <a:spLocks noChangeArrowheads="1"/>
          </p:cNvSpPr>
          <p:nvPr/>
        </p:nvSpPr>
        <p:spPr bwMode="auto">
          <a:xfrm>
            <a:off x="1532465" y="2002557"/>
            <a:ext cx="6197600" cy="613643"/>
          </a:xfrm>
          <a:prstGeom prst="rect">
            <a:avLst/>
          </a:prstGeom>
          <a:noFill/>
          <a:ln w="9525">
            <a:noFill/>
            <a:miter lim="800000"/>
            <a:headEnd/>
            <a:tailEnd/>
          </a:ln>
          <a:effectLst/>
        </p:spPr>
        <p:txBody>
          <a:bodyPr/>
          <a:lstStyle>
            <a:lvl1pPr>
              <a:defRPr/>
            </a:lvl1pPr>
          </a:lstStyle>
          <a:p>
            <a:r>
              <a:rPr lang="el-GR" sz="1800" i="1" kern="1200" dirty="0" err="1" smtClean="0">
                <a:solidFill>
                  <a:schemeClr val="tx1"/>
                </a:solidFill>
                <a:latin typeface="+mn-lt"/>
                <a:ea typeface="+mn-ea"/>
                <a:cs typeface="+mn-cs"/>
              </a:rPr>
              <a:t>Τὰ</a:t>
            </a:r>
            <a:r>
              <a:rPr lang="el-GR" sz="1800" i="1"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ὅρια</a:t>
            </a:r>
            <a:r>
              <a:rPr lang="el-GR" sz="1800" i="1" kern="1200" dirty="0" smtClean="0">
                <a:solidFill>
                  <a:schemeClr val="tx1"/>
                </a:solidFill>
                <a:latin typeface="+mn-lt"/>
                <a:ea typeface="+mn-ea"/>
                <a:cs typeface="+mn-cs"/>
              </a:rPr>
              <a:t> </a:t>
            </a:r>
            <a:r>
              <a:rPr lang="el-GR" sz="1800" i="1" kern="1200" dirty="0" err="1" smtClean="0">
                <a:solidFill>
                  <a:schemeClr val="tx1"/>
                </a:solidFill>
                <a:latin typeface="+mn-lt"/>
                <a:ea typeface="+mn-ea"/>
                <a:cs typeface="+mn-cs"/>
              </a:rPr>
              <a:t>τῆς</a:t>
            </a:r>
            <a:r>
              <a:rPr lang="el-GR" sz="1800" i="1" kern="1200" dirty="0" smtClean="0">
                <a:solidFill>
                  <a:schemeClr val="tx1"/>
                </a:solidFill>
                <a:latin typeface="+mn-lt"/>
                <a:ea typeface="+mn-ea"/>
                <a:cs typeface="+mn-cs"/>
              </a:rPr>
              <a:t> γλώσσας μου </a:t>
            </a:r>
            <a:r>
              <a:rPr lang="el-GR" sz="1800" kern="1200" dirty="0" smtClean="0">
                <a:solidFill>
                  <a:schemeClr val="tx1"/>
                </a:solidFill>
                <a:latin typeface="+mn-lt"/>
                <a:ea typeface="+mn-ea"/>
                <a:cs typeface="+mn-cs"/>
              </a:rPr>
              <a:t>σημαίνουν </a:t>
            </a:r>
            <a:r>
              <a:rPr lang="el-GR" sz="1800" kern="1200" dirty="0" err="1" smtClean="0">
                <a:solidFill>
                  <a:schemeClr val="tx1"/>
                </a:solidFill>
                <a:latin typeface="+mn-lt"/>
                <a:ea typeface="+mn-ea"/>
                <a:cs typeface="+mn-cs"/>
              </a:rPr>
              <a:t>τὰ</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ὅρια</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τοῦ</a:t>
            </a:r>
            <a:r>
              <a:rPr lang="el-GR" sz="1800" kern="1200" dirty="0" smtClean="0">
                <a:solidFill>
                  <a:schemeClr val="tx1"/>
                </a:solidFill>
                <a:latin typeface="+mn-lt"/>
                <a:ea typeface="+mn-ea"/>
                <a:cs typeface="+mn-cs"/>
              </a:rPr>
              <a:t> κόσμου μου.</a:t>
            </a:r>
          </a:p>
        </p:txBody>
      </p:sp>
      <p:sp>
        <p:nvSpPr>
          <p:cNvPr id="14" name="Rectangle 10"/>
          <p:cNvSpPr txBox="1">
            <a:spLocks noChangeArrowheads="1"/>
          </p:cNvSpPr>
          <p:nvPr/>
        </p:nvSpPr>
        <p:spPr bwMode="auto">
          <a:xfrm>
            <a:off x="1531981" y="2815344"/>
            <a:ext cx="6028753" cy="903508"/>
          </a:xfrm>
          <a:prstGeom prst="rect">
            <a:avLst/>
          </a:prstGeom>
          <a:noFill/>
          <a:ln w="9525">
            <a:noFill/>
            <a:miter lim="800000"/>
            <a:headEnd/>
            <a:tailEnd/>
          </a:ln>
          <a:effectLst/>
        </p:spPr>
        <p:txBody>
          <a:bodyPr/>
          <a:lstStyle>
            <a:lvl1pPr>
              <a:defRPr/>
            </a:lvl1pPr>
          </a:lstStyle>
          <a:p>
            <a:r>
              <a:rPr lang="el-GR" sz="1800" kern="1200" dirty="0" err="1" smtClean="0">
                <a:solidFill>
                  <a:schemeClr val="tx1"/>
                </a:solidFill>
                <a:latin typeface="+mn-lt"/>
                <a:ea typeface="+mn-ea"/>
                <a:cs typeface="+mn-cs"/>
              </a:rPr>
              <a:t>Τὸ</a:t>
            </a:r>
            <a:r>
              <a:rPr lang="el-GR" sz="1800" kern="1200" dirty="0" smtClean="0">
                <a:solidFill>
                  <a:schemeClr val="tx1"/>
                </a:solidFill>
                <a:latin typeface="+mn-lt"/>
                <a:ea typeface="+mn-ea"/>
                <a:cs typeface="+mn-cs"/>
              </a:rPr>
              <a:t> [σκεπτόμενο, παραστατικό] </a:t>
            </a:r>
            <a:r>
              <a:rPr lang="el-GR" sz="1800" kern="1200" dirty="0" err="1" smtClean="0">
                <a:solidFill>
                  <a:schemeClr val="tx1"/>
                </a:solidFill>
                <a:latin typeface="+mn-lt"/>
                <a:ea typeface="+mn-ea"/>
                <a:cs typeface="+mn-cs"/>
              </a:rPr>
              <a:t>ὑποκείμενο</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δὲν</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ἀνήκει</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στὸν</a:t>
            </a:r>
            <a:r>
              <a:rPr lang="el-GR" sz="1800" kern="1200" dirty="0" smtClean="0">
                <a:solidFill>
                  <a:schemeClr val="tx1"/>
                </a:solidFill>
                <a:latin typeface="+mn-lt"/>
                <a:ea typeface="+mn-ea"/>
                <a:cs typeface="+mn-cs"/>
              </a:rPr>
              <a:t> κόσμο, </a:t>
            </a:r>
            <a:r>
              <a:rPr lang="el-GR" sz="1800" kern="1200" dirty="0" err="1" smtClean="0">
                <a:solidFill>
                  <a:schemeClr val="tx1"/>
                </a:solidFill>
                <a:latin typeface="+mn-lt"/>
                <a:ea typeface="+mn-ea"/>
                <a:cs typeface="+mn-cs"/>
              </a:rPr>
              <a:t>ἀλλά</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εἶναι</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ἕνα</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ὅριο</a:t>
            </a:r>
            <a:r>
              <a:rPr lang="el-GR" sz="1800" kern="1200" dirty="0" smtClean="0">
                <a:solidFill>
                  <a:schemeClr val="tx1"/>
                </a:solidFill>
                <a:latin typeface="+mn-lt"/>
                <a:ea typeface="+mn-ea"/>
                <a:cs typeface="+mn-cs"/>
              </a:rPr>
              <a:t> </a:t>
            </a:r>
            <a:r>
              <a:rPr lang="el-GR" sz="1800" kern="1200" dirty="0" err="1" smtClean="0">
                <a:solidFill>
                  <a:schemeClr val="tx1"/>
                </a:solidFill>
                <a:latin typeface="+mn-lt"/>
                <a:ea typeface="+mn-ea"/>
                <a:cs typeface="+mn-cs"/>
              </a:rPr>
              <a:t>τοῦ</a:t>
            </a:r>
            <a:r>
              <a:rPr lang="el-GR" sz="1800" kern="1200" dirty="0" smtClean="0">
                <a:solidFill>
                  <a:schemeClr val="tx1"/>
                </a:solidFill>
                <a:latin typeface="+mn-lt"/>
                <a:ea typeface="+mn-ea"/>
                <a:cs typeface="+mn-cs"/>
              </a:rPr>
              <a:t> κόσμου. </a:t>
            </a:r>
          </a:p>
        </p:txBody>
      </p:sp>
      <p:sp>
        <p:nvSpPr>
          <p:cNvPr id="15" name="TextBox 14"/>
          <p:cNvSpPr txBox="1"/>
          <p:nvPr/>
        </p:nvSpPr>
        <p:spPr>
          <a:xfrm>
            <a:off x="4613384" y="2328337"/>
            <a:ext cx="2875372" cy="64633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kern="1200" dirty="0" err="1" smtClean="0">
                <a:solidFill>
                  <a:schemeClr val="tx1"/>
                </a:solidFill>
                <a:latin typeface="+mj-lt"/>
                <a:ea typeface="+mn-ea"/>
                <a:cs typeface="+mn-cs"/>
              </a:rPr>
              <a:t>Wittgenstein</a:t>
            </a:r>
            <a:r>
              <a:rPr lang="el-GR" sz="1800" kern="1200" dirty="0" smtClean="0">
                <a:solidFill>
                  <a:schemeClr val="tx1"/>
                </a:solidFill>
                <a:latin typeface="+mj-lt"/>
                <a:ea typeface="+mn-ea"/>
                <a:cs typeface="+mn-cs"/>
              </a:rPr>
              <a:t> </a:t>
            </a:r>
            <a:r>
              <a:rPr lang="el-GR" sz="1800" i="1" kern="1200" dirty="0" err="1" smtClean="0">
                <a:solidFill>
                  <a:schemeClr val="tx1"/>
                </a:solidFill>
                <a:latin typeface="+mj-lt"/>
                <a:ea typeface="+mn-ea"/>
                <a:cs typeface="+mn-cs"/>
              </a:rPr>
              <a:t>Tractatus</a:t>
            </a:r>
            <a:r>
              <a:rPr lang="el-GR" sz="1800" kern="1200" dirty="0" smtClean="0">
                <a:solidFill>
                  <a:schemeClr val="tx1"/>
                </a:solidFill>
                <a:latin typeface="+mj-lt"/>
                <a:ea typeface="+mn-ea"/>
                <a:cs typeface="+mn-cs"/>
              </a:rPr>
              <a:t> 5.6</a:t>
            </a:r>
            <a:endParaRPr lang="en-GB" sz="1800" dirty="0" smtClean="0">
              <a:solidFill>
                <a:schemeClr val="tx1">
                  <a:lumMod val="65000"/>
                  <a:lumOff val="35000"/>
                </a:schemeClr>
              </a:solidFill>
              <a:latin typeface="+mj-lt"/>
            </a:endParaRPr>
          </a:p>
          <a:p>
            <a:endParaRPr lang="el-GR" dirty="0"/>
          </a:p>
        </p:txBody>
      </p:sp>
      <p:sp>
        <p:nvSpPr>
          <p:cNvPr id="16" name="TextBox 15"/>
          <p:cNvSpPr txBox="1"/>
          <p:nvPr/>
        </p:nvSpPr>
        <p:spPr>
          <a:xfrm>
            <a:off x="4428065" y="3378205"/>
            <a:ext cx="3081856" cy="646331"/>
          </a:xfrm>
          <a:prstGeom prst="rect">
            <a:avLst/>
          </a:prstGeom>
          <a:noFill/>
        </p:spPr>
        <p:txBody>
          <a:bodyPr wrap="square" rtlCol="0">
            <a:spAutoFit/>
          </a:bodyPr>
          <a:lstStyle/>
          <a:p>
            <a:pPr algn="r"/>
            <a:r>
              <a:rPr lang="el-GR" sz="1800" kern="1200" dirty="0" err="1" smtClean="0">
                <a:solidFill>
                  <a:schemeClr val="tx1"/>
                </a:solidFill>
                <a:latin typeface="+mj-lt"/>
                <a:ea typeface="+mn-ea"/>
                <a:cs typeface="+mn-cs"/>
              </a:rPr>
              <a:t>Wittgenstein</a:t>
            </a:r>
            <a:r>
              <a:rPr lang="el-GR" sz="1800" kern="1200" dirty="0" smtClean="0">
                <a:solidFill>
                  <a:schemeClr val="tx1"/>
                </a:solidFill>
                <a:latin typeface="+mj-lt"/>
                <a:ea typeface="+mn-ea"/>
                <a:cs typeface="+mn-cs"/>
              </a:rPr>
              <a:t> </a:t>
            </a:r>
            <a:r>
              <a:rPr lang="el-GR" sz="1800" i="1" kern="1200" dirty="0" err="1" smtClean="0">
                <a:solidFill>
                  <a:schemeClr val="tx1"/>
                </a:solidFill>
                <a:latin typeface="+mj-lt"/>
                <a:ea typeface="+mn-ea"/>
                <a:cs typeface="+mn-cs"/>
              </a:rPr>
              <a:t>Tractatus</a:t>
            </a:r>
            <a:r>
              <a:rPr lang="el-GR" sz="1800" kern="1200" dirty="0" smtClean="0">
                <a:solidFill>
                  <a:schemeClr val="tx1"/>
                </a:solidFill>
                <a:latin typeface="+mj-lt"/>
                <a:ea typeface="+mn-ea"/>
                <a:cs typeface="+mn-cs"/>
              </a:rPr>
              <a:t> 5.632</a:t>
            </a:r>
            <a:endParaRPr lang="en-GB" sz="1800" dirty="0" smtClean="0">
              <a:solidFill>
                <a:schemeClr val="tx1">
                  <a:lumMod val="65000"/>
                  <a:lumOff val="35000"/>
                </a:schemeClr>
              </a:solidFill>
              <a:latin typeface="+mj-lt"/>
            </a:endParaRP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3" name="Content Placeholder 2"/>
          <p:cNvSpPr>
            <a:spLocks noGrp="1"/>
          </p:cNvSpPr>
          <p:nvPr>
            <p:ph idx="1"/>
          </p:nvPr>
        </p:nvSpPr>
        <p:spPr/>
        <p:txBody>
          <a:bodyPr/>
          <a:lstStyle/>
          <a:p>
            <a:r>
              <a:rPr lang="el-GR" dirty="0" smtClean="0"/>
              <a:t>(Θα) βασανίστηκε πολύ η Μαίρη, για να </a:t>
            </a:r>
            <a:r>
              <a:rPr lang="el-GR" dirty="0" err="1" smtClean="0"/>
              <a:t>ρυτίδιασε</a:t>
            </a:r>
            <a:r>
              <a:rPr lang="el-GR" dirty="0" smtClean="0"/>
              <a:t> </a:t>
            </a:r>
            <a:r>
              <a:rPr lang="el-GR" dirty="0" smtClean="0"/>
              <a:t>νωρίς το πρόσωπό της</a:t>
            </a:r>
            <a:endParaRPr lang="el-GR" i="1" dirty="0" smtClean="0"/>
          </a:p>
          <a:p>
            <a:r>
              <a:rPr lang="el-GR" dirty="0" smtClean="0"/>
              <a:t>(Θα) είναι πολύ ψηλός, για να εξέχουν τα πόδια του από το κρεβάτι</a:t>
            </a:r>
          </a:p>
          <a:p>
            <a:r>
              <a:rPr lang="el-GR" dirty="0" smtClean="0"/>
              <a:t>Τα λεωφορεία (θα) έχουν πάλι στάση εργασίας, για να μην τα βλέπω να περνούν</a:t>
            </a:r>
          </a:p>
          <a:p>
            <a:r>
              <a:rPr lang="el-GR" dirty="0" smtClean="0"/>
              <a:t>(Θα) λείπουν καιρό, για να ξεχείλισαν τα γράμματα στο γραμματοκιβώτιό τους</a:t>
            </a:r>
          </a:p>
          <a:p>
            <a:r>
              <a:rPr lang="el-GR" dirty="0" smtClean="0"/>
              <a:t>(Θα) κάνει πολύ κρύο, για να φοράει ο Γιάννης το παλτό του.</a:t>
            </a:r>
          </a:p>
          <a:p>
            <a:endParaRPr lang="el-GR" i="1" dirty="0" smtClean="0"/>
          </a:p>
          <a:p>
            <a:endParaRPr lang="en-US" dirty="0" smtClean="0"/>
          </a:p>
          <a:p>
            <a:pPr lvl="2"/>
            <a:endParaRPr lang="el-GR" dirty="0" smtClean="0"/>
          </a:p>
          <a:p>
            <a:pPr lvl="1"/>
            <a:endParaRPr lang="el-GR" dirty="0" smtClean="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2</a:t>
            </a:fld>
            <a:endParaRPr lang="el-GR" dirty="0"/>
          </a:p>
        </p:txBody>
      </p:sp>
      <p:sp>
        <p:nvSpPr>
          <p:cNvPr id="8" name="TextBox 7"/>
          <p:cNvSpPr txBox="1"/>
          <p:nvPr/>
        </p:nvSpPr>
        <p:spPr>
          <a:xfrm>
            <a:off x="3979333" y="4876800"/>
            <a:ext cx="762000" cy="461665"/>
          </a:xfrm>
          <a:prstGeom prst="rect">
            <a:avLst/>
          </a:prstGeom>
          <a:noFill/>
        </p:spPr>
        <p:txBody>
          <a:bodyPr wrap="square" rtlCol="0">
            <a:spAutoFit/>
          </a:bodyPr>
          <a:lstStyle/>
          <a:p>
            <a:pPr algn="ctr"/>
            <a:r>
              <a:rPr lang="el-GR" sz="2400" dirty="0" smtClean="0">
                <a:latin typeface="+mj-lt"/>
              </a:rPr>
              <a:t>κτλ.</a:t>
            </a:r>
            <a:endParaRPr lang="el-GR"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3</a:t>
            </a:fld>
            <a:endParaRPr lang="el-GR" dirty="0"/>
          </a:p>
        </p:txBody>
      </p:sp>
      <p:graphicFrame>
        <p:nvGraphicFramePr>
          <p:cNvPr id="10" name="Content Placeholder 9"/>
          <p:cNvGraphicFramePr>
            <a:graphicFrameLocks noGrp="1"/>
          </p:cNvGraphicFramePr>
          <p:nvPr>
            <p:ph idx="1"/>
          </p:nvPr>
        </p:nvGraphicFramePr>
        <p:xfrm>
          <a:off x="407988" y="1863708"/>
          <a:ext cx="8353425" cy="741680"/>
        </p:xfrm>
        <a:graphic>
          <a:graphicData uri="http://schemas.openxmlformats.org/drawingml/2006/table">
            <a:tbl>
              <a:tblPr firstRow="1" bandRow="1">
                <a:tableStyleId>{5C22544A-7EE6-4342-B048-85BDC9FD1C3A}</a:tableStyleId>
              </a:tblPr>
              <a:tblGrid>
                <a:gridCol w="3808412"/>
                <a:gridCol w="626533"/>
                <a:gridCol w="3918480"/>
              </a:tblGrid>
              <a:tr h="370840">
                <a:tc>
                  <a:txBody>
                    <a:bodyPr/>
                    <a:lstStyle/>
                    <a:p>
                      <a:r>
                        <a:rPr lang="el-GR" sz="1800" b="1" i="1" kern="1200" smtClean="0">
                          <a:solidFill>
                            <a:schemeClr val="lt1"/>
                          </a:solidFill>
                          <a:latin typeface="+mj-lt"/>
                          <a:ea typeface="+mn-ea"/>
                          <a:cs typeface="+mn-cs"/>
                        </a:rPr>
                        <a:t>Α</a:t>
                      </a:r>
                      <a:r>
                        <a:rPr lang="el-GR" sz="1800" b="1" kern="1200" smtClean="0">
                          <a:solidFill>
                            <a:schemeClr val="lt1"/>
                          </a:solidFill>
                          <a:latin typeface="+mj-lt"/>
                          <a:ea typeface="+mn-ea"/>
                          <a:cs typeface="+mn-cs"/>
                        </a:rPr>
                        <a:t> (αντικειμενική πραγματικότητα)</a:t>
                      </a:r>
                      <a:r>
                        <a:rPr lang="el-GR" sz="1800" b="1" i="1" kern="1200" smtClean="0">
                          <a:solidFill>
                            <a:schemeClr val="lt1"/>
                          </a:solidFill>
                          <a:latin typeface="+mj-lt"/>
                          <a:ea typeface="+mn-ea"/>
                          <a:cs typeface="+mn-cs"/>
                        </a:rPr>
                        <a:t> </a:t>
                      </a:r>
                      <a:endParaRPr lang="el-GR" dirty="0">
                        <a:latin typeface="+mj-lt"/>
                      </a:endParaRPr>
                    </a:p>
                  </a:txBody>
                  <a:tcPr/>
                </a:tc>
                <a:tc>
                  <a:txBody>
                    <a:bodyPr/>
                    <a:lstStyle/>
                    <a:p>
                      <a:pPr algn="ctr"/>
                      <a:r>
                        <a:rPr lang="el-GR" sz="1800" b="1" i="1" kern="1200" dirty="0" smtClean="0">
                          <a:solidFill>
                            <a:schemeClr val="lt1"/>
                          </a:solidFill>
                          <a:latin typeface="+mj-lt"/>
                          <a:ea typeface="+mn-ea"/>
                          <a:cs typeface="+mn-cs"/>
                        </a:rPr>
                        <a:t>&gt;</a:t>
                      </a:r>
                      <a:endParaRPr lang="el-GR" dirty="0">
                        <a:latin typeface="+mj-lt"/>
                      </a:endParaRPr>
                    </a:p>
                  </a:txBody>
                  <a:tcPr/>
                </a:tc>
                <a:tc>
                  <a:txBody>
                    <a:bodyPr/>
                    <a:lstStyle/>
                    <a:p>
                      <a:r>
                        <a:rPr lang="el-GR" sz="1800" b="1" i="1" kern="1200" dirty="0" smtClean="0">
                          <a:solidFill>
                            <a:schemeClr val="lt1"/>
                          </a:solidFill>
                          <a:latin typeface="+mj-lt"/>
                          <a:ea typeface="+mn-ea"/>
                          <a:cs typeface="+mn-cs"/>
                        </a:rPr>
                        <a:t>Β</a:t>
                      </a:r>
                      <a:r>
                        <a:rPr lang="el-GR" sz="1800" b="1" kern="1200" dirty="0" smtClean="0">
                          <a:solidFill>
                            <a:schemeClr val="lt1"/>
                          </a:solidFill>
                          <a:latin typeface="+mj-lt"/>
                          <a:ea typeface="+mn-ea"/>
                          <a:cs typeface="+mn-cs"/>
                        </a:rPr>
                        <a:t> (υποκειμενική προσδοκία)</a:t>
                      </a:r>
                      <a:endParaRPr lang="el-GR" dirty="0">
                        <a:latin typeface="+mj-lt"/>
                      </a:endParaRPr>
                    </a:p>
                  </a:txBody>
                  <a:tcPr/>
                </a:tc>
              </a:tr>
              <a:tr h="370840">
                <a:tc>
                  <a:txBody>
                    <a:bodyPr/>
                    <a:lstStyle/>
                    <a:p>
                      <a:r>
                        <a:rPr lang="el-GR" sz="1800" i="1" kern="1200" dirty="0" smtClean="0">
                          <a:solidFill>
                            <a:schemeClr val="dk1"/>
                          </a:solidFill>
                          <a:latin typeface="+mj-lt"/>
                          <a:ea typeface="+mn-ea"/>
                          <a:cs typeface="+mn-cs"/>
                        </a:rPr>
                        <a:t>Έπεσα στα πόδια της </a:t>
                      </a:r>
                      <a:endParaRPr lang="el-GR" dirty="0">
                        <a:latin typeface="+mj-lt"/>
                      </a:endParaRPr>
                    </a:p>
                  </a:txBody>
                  <a:tcPr/>
                </a:tc>
                <a:tc>
                  <a:txBody>
                    <a:bodyPr/>
                    <a:lstStyle/>
                    <a:p>
                      <a:pPr algn="ctr"/>
                      <a:r>
                        <a:rPr lang="el-GR" sz="1800" b="1" i="1" kern="1200" dirty="0" smtClean="0">
                          <a:solidFill>
                            <a:schemeClr val="tx1"/>
                          </a:solidFill>
                          <a:latin typeface="+mj-lt"/>
                          <a:ea typeface="+mn-ea"/>
                          <a:cs typeface="+mn-cs"/>
                        </a:rPr>
                        <a:t>&gt;</a:t>
                      </a:r>
                      <a:endParaRPr lang="el-GR" dirty="0">
                        <a:solidFill>
                          <a:schemeClr val="tx1"/>
                        </a:solidFill>
                        <a:latin typeface="+mj-lt"/>
                      </a:endParaRPr>
                    </a:p>
                  </a:txBody>
                  <a:tcPr/>
                </a:tc>
                <a:tc>
                  <a:txBody>
                    <a:bodyPr/>
                    <a:lstStyle/>
                    <a:p>
                      <a:r>
                        <a:rPr lang="el-GR" sz="1800" i="1" kern="1200" dirty="0" smtClean="0">
                          <a:solidFill>
                            <a:schemeClr val="dk1"/>
                          </a:solidFill>
                          <a:latin typeface="+mj-lt"/>
                          <a:ea typeface="+mn-ea"/>
                          <a:cs typeface="+mn-cs"/>
                        </a:rPr>
                        <a:t>(για να) με συγχωρήσει</a:t>
                      </a:r>
                      <a:endParaRPr lang="el-GR" dirty="0">
                        <a:latin typeface="+mj-lt"/>
                      </a:endParaRPr>
                    </a:p>
                  </a:txBody>
                  <a:tcPr/>
                </a:tc>
              </a:tr>
            </a:tbl>
          </a:graphicData>
        </a:graphic>
      </p:graphicFrame>
      <p:sp>
        <p:nvSpPr>
          <p:cNvPr id="11" name="TextBox 10"/>
          <p:cNvSpPr txBox="1"/>
          <p:nvPr/>
        </p:nvSpPr>
        <p:spPr>
          <a:xfrm>
            <a:off x="389468" y="3014128"/>
            <a:ext cx="4227439" cy="369332"/>
          </a:xfrm>
          <a:prstGeom prst="rect">
            <a:avLst/>
          </a:prstGeom>
          <a:noFill/>
        </p:spPr>
        <p:txBody>
          <a:bodyPr wrap="none" rtlCol="0">
            <a:spAutoFit/>
          </a:bodyPr>
          <a:lstStyle/>
          <a:p>
            <a:r>
              <a:rPr lang="el-GR" dirty="0" smtClean="0">
                <a:latin typeface="+mj-lt"/>
              </a:rPr>
              <a:t>Η κύρια πρόταση (Α) εκφράζει το δεδομένο</a:t>
            </a:r>
            <a:endParaRPr lang="el-GR"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4</a:t>
            </a:fld>
            <a:endParaRPr lang="el-GR" dirty="0"/>
          </a:p>
        </p:txBody>
      </p:sp>
      <p:graphicFrame>
        <p:nvGraphicFramePr>
          <p:cNvPr id="10" name="Content Placeholder 9"/>
          <p:cNvGraphicFramePr>
            <a:graphicFrameLocks noGrp="1"/>
          </p:cNvGraphicFramePr>
          <p:nvPr>
            <p:ph idx="1"/>
          </p:nvPr>
        </p:nvGraphicFramePr>
        <p:xfrm>
          <a:off x="407988" y="1863708"/>
          <a:ext cx="8353425" cy="1854200"/>
        </p:xfrm>
        <a:graphic>
          <a:graphicData uri="http://schemas.openxmlformats.org/drawingml/2006/table">
            <a:tbl>
              <a:tblPr firstRow="1" bandRow="1">
                <a:tableStyleId>{5C22544A-7EE6-4342-B048-85BDC9FD1C3A}</a:tableStyleId>
              </a:tblPr>
              <a:tblGrid>
                <a:gridCol w="4265612"/>
                <a:gridCol w="575733"/>
                <a:gridCol w="3512080"/>
              </a:tblGrid>
              <a:tr h="370840">
                <a:tc>
                  <a:txBody>
                    <a:bodyPr/>
                    <a:lstStyle/>
                    <a:p>
                      <a:r>
                        <a:rPr lang="el-GR" sz="1800" b="1" i="1" kern="1200" dirty="0" smtClean="0">
                          <a:solidFill>
                            <a:schemeClr val="lt1"/>
                          </a:solidFill>
                          <a:latin typeface="+mj-lt"/>
                          <a:ea typeface="+mn-ea"/>
                          <a:cs typeface="+mn-cs"/>
                        </a:rPr>
                        <a:t>για να </a:t>
                      </a:r>
                      <a:r>
                        <a:rPr lang="en-GB" sz="1800" b="1" i="1" kern="1200" dirty="0" smtClean="0">
                          <a:solidFill>
                            <a:schemeClr val="lt1"/>
                          </a:solidFill>
                          <a:latin typeface="+mj-lt"/>
                          <a:ea typeface="+mn-ea"/>
                          <a:cs typeface="+mn-cs"/>
                        </a:rPr>
                        <a:t>B </a:t>
                      </a:r>
                      <a:r>
                        <a:rPr lang="el-GR" sz="1800" b="1" kern="1200" dirty="0" smtClean="0">
                          <a:solidFill>
                            <a:schemeClr val="lt1"/>
                          </a:solidFill>
                          <a:latin typeface="+mj-lt"/>
                          <a:ea typeface="+mn-ea"/>
                          <a:cs typeface="+mn-cs"/>
                        </a:rPr>
                        <a:t>(αντικειμενική πραγματικότητα)</a:t>
                      </a:r>
                      <a:endParaRPr lang="el-GR" dirty="0">
                        <a:latin typeface="+mj-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l-GR" sz="1800" b="1" i="1" kern="1200" dirty="0" smtClean="0">
                          <a:solidFill>
                            <a:schemeClr val="lt1"/>
                          </a:solidFill>
                          <a:latin typeface="+mj-lt"/>
                          <a:ea typeface="+mn-ea"/>
                          <a:cs typeface="+mn-cs"/>
                        </a:rPr>
                        <a:t>&gt;</a:t>
                      </a:r>
                      <a:endParaRPr lang="el-GR" dirty="0">
                        <a:latin typeface="+mj-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l-GR" sz="1800" b="1" i="1" kern="1200" dirty="0" smtClean="0">
                          <a:solidFill>
                            <a:schemeClr val="lt1"/>
                          </a:solidFill>
                          <a:latin typeface="+mj-lt"/>
                          <a:ea typeface="+mn-ea"/>
                          <a:cs typeface="+mn-cs"/>
                        </a:rPr>
                        <a:t>(θα) </a:t>
                      </a:r>
                      <a:r>
                        <a:rPr lang="en-GB" sz="1800" b="1" i="1" kern="1200" dirty="0" smtClean="0">
                          <a:solidFill>
                            <a:schemeClr val="lt1"/>
                          </a:solidFill>
                          <a:latin typeface="+mj-lt"/>
                          <a:ea typeface="+mn-ea"/>
                          <a:cs typeface="+mn-cs"/>
                        </a:rPr>
                        <a:t>A </a:t>
                      </a:r>
                      <a:r>
                        <a:rPr lang="el-GR" sz="1800" b="1" kern="1200" dirty="0" smtClean="0">
                          <a:solidFill>
                            <a:schemeClr val="lt1"/>
                          </a:solidFill>
                          <a:latin typeface="+mj-lt"/>
                          <a:ea typeface="+mn-ea"/>
                          <a:cs typeface="+mn-cs"/>
                        </a:rPr>
                        <a:t>(υποκειμενική προσδοκία)</a:t>
                      </a:r>
                      <a:endParaRPr lang="el-GR" dirty="0">
                        <a:latin typeface="+mj-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370840">
                <a:tc>
                  <a:txBody>
                    <a:bodyPr/>
                    <a:lstStyle/>
                    <a:p>
                      <a:r>
                        <a:rPr lang="el-GR" sz="1800" i="1" kern="1200" dirty="0" smtClean="0">
                          <a:solidFill>
                            <a:schemeClr val="dk1"/>
                          </a:solidFill>
                          <a:latin typeface="+mj-lt"/>
                          <a:ea typeface="+mn-ea"/>
                          <a:cs typeface="+mn-cs"/>
                        </a:rPr>
                        <a:t>το πρόσωπο της Μαίρης </a:t>
                      </a:r>
                      <a:r>
                        <a:rPr lang="el-GR" sz="1800" i="1" kern="1200" dirty="0" err="1" smtClean="0">
                          <a:solidFill>
                            <a:schemeClr val="dk1"/>
                          </a:solidFill>
                          <a:latin typeface="+mj-lt"/>
                          <a:ea typeface="+mn-ea"/>
                          <a:cs typeface="+mn-cs"/>
                        </a:rPr>
                        <a:t>ρυτίδιασε</a:t>
                      </a:r>
                      <a:r>
                        <a:rPr lang="el-GR" sz="1800" i="1" kern="1200" dirty="0" smtClean="0">
                          <a:solidFill>
                            <a:schemeClr val="dk1"/>
                          </a:solidFill>
                          <a:latin typeface="+mj-lt"/>
                          <a:ea typeface="+mn-ea"/>
                          <a:cs typeface="+mn-cs"/>
                        </a:rPr>
                        <a:t> </a:t>
                      </a:r>
                      <a:r>
                        <a:rPr lang="el-GR" sz="1800" i="1" kern="1200" dirty="0" smtClean="0">
                          <a:solidFill>
                            <a:schemeClr val="dk1"/>
                          </a:solidFill>
                          <a:latin typeface="+mj-lt"/>
                          <a:ea typeface="+mn-ea"/>
                          <a:cs typeface="+mn-cs"/>
                        </a:rPr>
                        <a:t>νωρίς</a:t>
                      </a:r>
                      <a:endParaRPr lang="el-GR"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l-GR" sz="1800" b="1" i="1" kern="1200" dirty="0" smtClean="0">
                          <a:solidFill>
                            <a:schemeClr val="tx1"/>
                          </a:solidFill>
                          <a:latin typeface="+mj-lt"/>
                          <a:ea typeface="+mn-ea"/>
                          <a:cs typeface="+mn-cs"/>
                        </a:rPr>
                        <a:t>&gt;</a:t>
                      </a:r>
                      <a:endParaRPr lang="el-GR" dirty="0">
                        <a:solidFill>
                          <a:schemeClr val="tx1"/>
                        </a:solidFill>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l-GR" sz="1800" i="1" kern="1200" dirty="0" smtClean="0">
                          <a:solidFill>
                            <a:schemeClr val="dk1"/>
                          </a:solidFill>
                          <a:latin typeface="+mj-lt"/>
                          <a:ea typeface="+mn-ea"/>
                          <a:cs typeface="+mn-cs"/>
                        </a:rPr>
                        <a:t>(θα) πέρασε πολλά βάσανα</a:t>
                      </a:r>
                      <a:endParaRPr lang="el-GR"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r>
                        <a:rPr lang="el-GR" sz="1800" i="1" kern="1200" dirty="0" smtClean="0">
                          <a:solidFill>
                            <a:schemeClr val="dk1"/>
                          </a:solidFill>
                          <a:latin typeface="+mj-lt"/>
                          <a:ea typeface="+mn-ea"/>
                          <a:cs typeface="+mn-cs"/>
                        </a:rPr>
                        <a:t>εξέχουν τα πόδια του από το κρεβάτι</a:t>
                      </a:r>
                      <a:endParaRPr lang="el-GR"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l-GR" sz="1800" b="1" i="1" kern="1200" dirty="0" smtClean="0">
                          <a:solidFill>
                            <a:schemeClr val="tx1"/>
                          </a:solidFill>
                          <a:latin typeface="+mj-lt"/>
                          <a:ea typeface="+mn-ea"/>
                          <a:cs typeface="+mn-cs"/>
                        </a:rPr>
                        <a:t>&gt;</a:t>
                      </a:r>
                      <a:endParaRPr lang="el-GR" dirty="0">
                        <a:solidFill>
                          <a:schemeClr val="tx1"/>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l-GR" sz="1800" i="1" kern="1200" dirty="0" smtClean="0">
                          <a:solidFill>
                            <a:schemeClr val="dk1"/>
                          </a:solidFill>
                          <a:latin typeface="+mj-lt"/>
                          <a:ea typeface="+mn-ea"/>
                          <a:cs typeface="+mn-cs"/>
                        </a:rPr>
                        <a:t>(θα) είναι πολύ ψηλός</a:t>
                      </a:r>
                      <a:endParaRPr lang="el-GR" sz="1800" kern="1200" dirty="0">
                        <a:solidFill>
                          <a:schemeClr val="dk1"/>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l-GR" sz="1800" i="1" kern="1200" dirty="0" smtClean="0">
                          <a:solidFill>
                            <a:schemeClr val="dk1"/>
                          </a:solidFill>
                          <a:latin typeface="+mj-lt"/>
                          <a:ea typeface="+mn-ea"/>
                          <a:cs typeface="+mn-cs"/>
                        </a:rPr>
                        <a:t>ο Γιάννης φοράει το παλτό του</a:t>
                      </a:r>
                      <a:endParaRPr lang="el-GR"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l-GR" sz="1800" b="1" i="1" kern="1200" dirty="0" smtClean="0">
                          <a:solidFill>
                            <a:schemeClr val="tx1"/>
                          </a:solidFill>
                          <a:latin typeface="+mj-lt"/>
                          <a:ea typeface="+mn-ea"/>
                          <a:cs typeface="+mn-cs"/>
                        </a:rPr>
                        <a:t>&gt;</a:t>
                      </a:r>
                      <a:endParaRPr lang="el-GR" dirty="0">
                        <a:solidFill>
                          <a:schemeClr val="tx1"/>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l-GR" sz="1800" i="1" kern="1200" dirty="0" smtClean="0">
                          <a:solidFill>
                            <a:schemeClr val="dk1"/>
                          </a:solidFill>
                          <a:latin typeface="+mj-lt"/>
                          <a:ea typeface="+mn-ea"/>
                          <a:cs typeface="+mn-cs"/>
                        </a:rPr>
                        <a:t>(θα) κάνει πολύ κρύο</a:t>
                      </a:r>
                      <a:endParaRPr lang="el-GR" sz="1800" kern="1200" dirty="0">
                        <a:solidFill>
                          <a:schemeClr val="dk1"/>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endParaRPr lang="el-GR"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latin typeface="+mj-lt"/>
                        </a:rPr>
                        <a:t>κτλ.</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sz="1800" kern="1200" dirty="0">
                        <a:solidFill>
                          <a:schemeClr val="dk1"/>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Box 10"/>
          <p:cNvSpPr txBox="1"/>
          <p:nvPr/>
        </p:nvSpPr>
        <p:spPr>
          <a:xfrm>
            <a:off x="389468" y="4063973"/>
            <a:ext cx="8348132" cy="646331"/>
          </a:xfrm>
          <a:prstGeom prst="rect">
            <a:avLst/>
          </a:prstGeom>
          <a:noFill/>
        </p:spPr>
        <p:txBody>
          <a:bodyPr wrap="square" rtlCol="0">
            <a:spAutoFit/>
          </a:bodyPr>
          <a:lstStyle/>
          <a:p>
            <a:r>
              <a:rPr lang="el-GR" dirty="0" smtClean="0">
                <a:latin typeface="+mj-lt"/>
              </a:rPr>
              <a:t>Η κύρια πρόταση (Α) εκφράζει την υποκειμενική προσδοκία (εξ ου και το –προαιρετικό– ‘επιστημικό’ </a:t>
            </a:r>
            <a:r>
              <a:rPr lang="el-GR" i="1" dirty="0" smtClean="0">
                <a:latin typeface="+mj-lt"/>
              </a:rPr>
              <a:t>θα</a:t>
            </a:r>
            <a:r>
              <a:rPr lang="el-GR" dirty="0" smtClean="0">
                <a:latin typeface="+mj-lt"/>
              </a:rPr>
              <a:t>, με την ανασχετική του επιφύλαξη)</a:t>
            </a:r>
            <a:endParaRPr lang="el-GR"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5</a:t>
            </a:fld>
            <a:endParaRPr lang="el-GR" dirty="0"/>
          </a:p>
        </p:txBody>
      </p:sp>
      <p:graphicFrame>
        <p:nvGraphicFramePr>
          <p:cNvPr id="9" name="Table 8"/>
          <p:cNvGraphicFramePr>
            <a:graphicFrameLocks noGrp="1"/>
          </p:cNvGraphicFramePr>
          <p:nvPr/>
        </p:nvGraphicFramePr>
        <p:xfrm>
          <a:off x="1524000" y="1991360"/>
          <a:ext cx="6096000" cy="147828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en-GB" sz="1800" b="1" i="1" kern="1200" dirty="0" smtClean="0">
                          <a:solidFill>
                            <a:schemeClr val="lt1"/>
                          </a:solidFill>
                          <a:latin typeface="+mj-lt"/>
                          <a:ea typeface="+mn-ea"/>
                          <a:cs typeface="+mn-cs"/>
                        </a:rPr>
                        <a:t>modus</a:t>
                      </a:r>
                      <a:r>
                        <a:rPr lang="el-GR" sz="1800" b="1" i="1" kern="1200" dirty="0" smtClean="0">
                          <a:solidFill>
                            <a:schemeClr val="lt1"/>
                          </a:solidFill>
                          <a:latin typeface="+mj-lt"/>
                          <a:ea typeface="+mn-ea"/>
                          <a:cs typeface="+mn-cs"/>
                        </a:rPr>
                        <a:t> (</a:t>
                      </a:r>
                      <a:r>
                        <a:rPr lang="en-GB" sz="1800" b="1" i="1" kern="1200" dirty="0" err="1" smtClean="0">
                          <a:solidFill>
                            <a:schemeClr val="lt1"/>
                          </a:solidFill>
                          <a:latin typeface="+mj-lt"/>
                          <a:ea typeface="+mn-ea"/>
                          <a:cs typeface="+mn-cs"/>
                        </a:rPr>
                        <a:t>ponendo</a:t>
                      </a:r>
                      <a:r>
                        <a:rPr lang="el-GR" sz="1800" b="1" i="1" kern="1200" dirty="0" smtClean="0">
                          <a:solidFill>
                            <a:schemeClr val="lt1"/>
                          </a:solidFill>
                          <a:latin typeface="+mj-lt"/>
                          <a:ea typeface="+mn-ea"/>
                          <a:cs typeface="+mn-cs"/>
                        </a:rPr>
                        <a:t>) </a:t>
                      </a:r>
                      <a:r>
                        <a:rPr lang="en-GB" sz="1800" b="1" i="1" kern="1200" dirty="0" smtClean="0">
                          <a:solidFill>
                            <a:schemeClr val="lt1"/>
                          </a:solidFill>
                          <a:latin typeface="+mj-lt"/>
                          <a:ea typeface="+mn-ea"/>
                          <a:cs typeface="+mn-cs"/>
                        </a:rPr>
                        <a:t>ponens</a:t>
                      </a:r>
                      <a:endParaRPr lang="el-GR" dirty="0">
                        <a:latin typeface="+mj-lt"/>
                      </a:endParaRPr>
                    </a:p>
                  </a:txBody>
                  <a:tcPr>
                    <a:lnB w="38100" cmpd="sng">
                      <a:noFill/>
                    </a:lnB>
                  </a:tcPr>
                </a:tc>
                <a:tc hMerge="1">
                  <a:txBody>
                    <a:bodyPr/>
                    <a:lstStyle/>
                    <a:p>
                      <a:endParaRPr lang="el-GR" dirty="0"/>
                    </a:p>
                  </a:txBody>
                  <a:tcPr/>
                </a:tc>
              </a:tr>
              <a:tr h="370840">
                <a:tc>
                  <a:txBody>
                    <a:bodyPr/>
                    <a:lstStyle/>
                    <a:p>
                      <a:pPr algn="r"/>
                      <a:r>
                        <a:rPr lang="el-GR" sz="1800" i="1" kern="1200" dirty="0" smtClean="0">
                          <a:solidFill>
                            <a:schemeClr val="dk1"/>
                          </a:solidFill>
                          <a:latin typeface="+mj-lt"/>
                          <a:ea typeface="+mn-ea"/>
                          <a:cs typeface="+mn-cs"/>
                        </a:rPr>
                        <a:t> μείζων προκειμένη </a:t>
                      </a:r>
                      <a:endParaRPr lang="el-GR" i="1"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l-GR" sz="1800" kern="1200" dirty="0" smtClean="0">
                          <a:solidFill>
                            <a:schemeClr val="dk1"/>
                          </a:solidFill>
                          <a:latin typeface="+mj-lt"/>
                          <a:ea typeface="+mn-ea"/>
                          <a:cs typeface="+mn-cs"/>
                        </a:rPr>
                        <a:t>Α </a:t>
                      </a:r>
                      <a:r>
                        <a:rPr lang="el-GR" sz="1800" kern="1200" dirty="0" smtClean="0">
                          <a:solidFill>
                            <a:schemeClr val="dk1"/>
                          </a:solidFill>
                          <a:latin typeface="+mj-lt"/>
                          <a:ea typeface="+mn-ea"/>
                          <a:cs typeface="+mn-cs"/>
                          <a:sym typeface="Symbol"/>
                        </a:rPr>
                        <a:t></a:t>
                      </a:r>
                      <a:r>
                        <a:rPr lang="el-GR" sz="1800" kern="1200" dirty="0" smtClean="0">
                          <a:solidFill>
                            <a:schemeClr val="dk1"/>
                          </a:solidFill>
                          <a:latin typeface="+mj-lt"/>
                          <a:ea typeface="+mn-ea"/>
                          <a:cs typeface="+mn-cs"/>
                        </a:rPr>
                        <a:t> Β</a:t>
                      </a:r>
                      <a:endParaRPr lang="el-GR"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r>
                        <a:rPr lang="el-GR" sz="1800" i="1" kern="1200" dirty="0" smtClean="0">
                          <a:solidFill>
                            <a:schemeClr val="dk1"/>
                          </a:solidFill>
                          <a:latin typeface="+mj-lt"/>
                          <a:ea typeface="+mn-ea"/>
                          <a:cs typeface="+mn-cs"/>
                        </a:rPr>
                        <a:t> ελάσσων προκειμένη </a:t>
                      </a:r>
                      <a:endParaRPr lang="el-GR" i="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l-GR" sz="1800" kern="1200" dirty="0" smtClean="0">
                          <a:solidFill>
                            <a:schemeClr val="dk1"/>
                          </a:solidFill>
                          <a:latin typeface="+mj-lt"/>
                          <a:ea typeface="+mn-ea"/>
                          <a:cs typeface="+mn-cs"/>
                        </a:rPr>
                        <a:t>Α</a:t>
                      </a:r>
                      <a:endParaRPr lang="el-GR"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i="1" kern="1200" dirty="0" smtClean="0">
                          <a:solidFill>
                            <a:schemeClr val="dk1"/>
                          </a:solidFill>
                          <a:latin typeface="+mj-lt"/>
                          <a:ea typeface="+mn-ea"/>
                          <a:cs typeface="+mn-cs"/>
                        </a:rPr>
                        <a:t> συμπέρασμα</a:t>
                      </a:r>
                      <a:endParaRPr lang="el-GR" i="1" dirty="0" smtClean="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l-GR" sz="1800" kern="1200" dirty="0" smtClean="0">
                          <a:solidFill>
                            <a:schemeClr val="dk1"/>
                          </a:solidFill>
                          <a:latin typeface="+mj-lt"/>
                          <a:ea typeface="+mn-ea"/>
                          <a:cs typeface="+mn-cs"/>
                        </a:rPr>
                        <a:t>Β</a:t>
                      </a:r>
                      <a:endParaRPr lang="el-GR"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15" name="Straight Connector 14"/>
          <p:cNvCxnSpPr/>
          <p:nvPr/>
        </p:nvCxnSpPr>
        <p:spPr>
          <a:xfrm>
            <a:off x="4572000" y="3108960"/>
            <a:ext cx="88011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6</a:t>
            </a:fld>
            <a:endParaRPr lang="el-GR" dirty="0"/>
          </a:p>
        </p:txBody>
      </p:sp>
      <p:graphicFrame>
        <p:nvGraphicFramePr>
          <p:cNvPr id="9" name="Table 8"/>
          <p:cNvGraphicFramePr>
            <a:graphicFrameLocks noGrp="1"/>
          </p:cNvGraphicFramePr>
          <p:nvPr/>
        </p:nvGraphicFramePr>
        <p:xfrm>
          <a:off x="592664" y="1991360"/>
          <a:ext cx="7975602" cy="1478280"/>
        </p:xfrm>
        <a:graphic>
          <a:graphicData uri="http://schemas.openxmlformats.org/drawingml/2006/table">
            <a:tbl>
              <a:tblPr firstRow="1" bandRow="1">
                <a:tableStyleId>{5C22544A-7EE6-4342-B048-85BDC9FD1C3A}</a:tableStyleId>
              </a:tblPr>
              <a:tblGrid>
                <a:gridCol w="2235203"/>
                <a:gridCol w="5740399"/>
              </a:tblGrid>
              <a:tr h="370840">
                <a:tc gridSpan="2">
                  <a:txBody>
                    <a:bodyPr/>
                    <a:lstStyle/>
                    <a:p>
                      <a:r>
                        <a:rPr lang="en-GB" sz="1800" b="1" i="1" kern="1200" dirty="0" smtClean="0">
                          <a:solidFill>
                            <a:schemeClr val="lt1"/>
                          </a:solidFill>
                          <a:latin typeface="+mn-lt"/>
                          <a:ea typeface="+mn-ea"/>
                          <a:cs typeface="+mn-cs"/>
                        </a:rPr>
                        <a:t>modus</a:t>
                      </a:r>
                      <a:r>
                        <a:rPr lang="el-GR" sz="1800" b="1" i="1" kern="1200" dirty="0" smtClean="0">
                          <a:solidFill>
                            <a:schemeClr val="lt1"/>
                          </a:solidFill>
                          <a:latin typeface="+mn-lt"/>
                          <a:ea typeface="+mn-ea"/>
                          <a:cs typeface="+mn-cs"/>
                        </a:rPr>
                        <a:t> (</a:t>
                      </a:r>
                      <a:r>
                        <a:rPr lang="en-GB" sz="1800" b="1" i="1" kern="1200" dirty="0" err="1" smtClean="0">
                          <a:solidFill>
                            <a:schemeClr val="lt1"/>
                          </a:solidFill>
                          <a:latin typeface="+mn-lt"/>
                          <a:ea typeface="+mn-ea"/>
                          <a:cs typeface="+mn-cs"/>
                        </a:rPr>
                        <a:t>ponendo</a:t>
                      </a:r>
                      <a:r>
                        <a:rPr lang="el-GR" sz="1800" b="1" i="1" kern="1200" dirty="0" smtClean="0">
                          <a:solidFill>
                            <a:schemeClr val="lt1"/>
                          </a:solidFill>
                          <a:latin typeface="+mn-lt"/>
                          <a:ea typeface="+mn-ea"/>
                          <a:cs typeface="+mn-cs"/>
                        </a:rPr>
                        <a:t>) </a:t>
                      </a:r>
                      <a:r>
                        <a:rPr lang="en-GB" sz="1800" b="1" i="1" kern="1200" dirty="0" smtClean="0">
                          <a:solidFill>
                            <a:schemeClr val="lt1"/>
                          </a:solidFill>
                          <a:latin typeface="+mn-lt"/>
                          <a:ea typeface="+mn-ea"/>
                          <a:cs typeface="+mn-cs"/>
                        </a:rPr>
                        <a:t>ponens</a:t>
                      </a:r>
                      <a:endParaRPr lang="el-GR" dirty="0"/>
                    </a:p>
                  </a:txBody>
                  <a:tcPr>
                    <a:lnB w="38100" cmpd="sng">
                      <a:noFill/>
                    </a:lnB>
                  </a:tcPr>
                </a:tc>
                <a:tc hMerge="1">
                  <a:txBody>
                    <a:bodyPr/>
                    <a:lstStyle/>
                    <a:p>
                      <a:endParaRPr lang="el-GR" dirty="0"/>
                    </a:p>
                  </a:txBody>
                  <a:tcPr/>
                </a:tc>
              </a:tr>
              <a:tr h="370840">
                <a:tc>
                  <a:txBody>
                    <a:bodyPr/>
                    <a:lstStyle/>
                    <a:p>
                      <a:pPr algn="r"/>
                      <a:r>
                        <a:rPr lang="el-GR" sz="1800" i="1" kern="1200" dirty="0" smtClean="0">
                          <a:solidFill>
                            <a:schemeClr val="dk1"/>
                          </a:solidFill>
                          <a:latin typeface="+mj-lt"/>
                          <a:ea typeface="+mn-ea"/>
                          <a:cs typeface="+mn-cs"/>
                        </a:rPr>
                        <a:t> μείζων προκειμένη </a:t>
                      </a:r>
                      <a:endParaRPr lang="el-GR" i="1"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r>
                        <a:rPr lang="el-GR" sz="1800" i="1" kern="1200" dirty="0" smtClean="0">
                          <a:solidFill>
                            <a:schemeClr val="dk1"/>
                          </a:solidFill>
                          <a:latin typeface="+mj-lt"/>
                          <a:ea typeface="+mn-ea"/>
                          <a:cs typeface="+mn-cs"/>
                        </a:rPr>
                        <a:t> ελάσσων προκειμένη </a:t>
                      </a:r>
                      <a:endParaRPr lang="el-GR" i="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i="1" kern="1200" dirty="0" smtClean="0">
                          <a:solidFill>
                            <a:schemeClr val="dk1"/>
                          </a:solidFill>
                          <a:latin typeface="+mj-lt"/>
                          <a:ea typeface="+mn-ea"/>
                          <a:cs typeface="+mn-cs"/>
                        </a:rPr>
                        <a:t> συμπέρασμα</a:t>
                      </a:r>
                      <a:endParaRPr lang="el-GR" i="1" dirty="0" smtClean="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Box 10"/>
          <p:cNvSpPr txBox="1"/>
          <p:nvPr/>
        </p:nvSpPr>
        <p:spPr>
          <a:xfrm>
            <a:off x="4564757" y="2373066"/>
            <a:ext cx="412292" cy="369332"/>
          </a:xfrm>
          <a:prstGeom prst="rect">
            <a:avLst/>
          </a:prstGeom>
          <a:noFill/>
        </p:spPr>
        <p:txBody>
          <a:bodyPr wrap="none" rtlCol="0">
            <a:spAutoFit/>
          </a:bodyPr>
          <a:lstStyle/>
          <a:p>
            <a:r>
              <a:rPr lang="el-GR" dirty="0" smtClean="0">
                <a:solidFill>
                  <a:schemeClr val="dk1"/>
                </a:solidFill>
                <a:latin typeface="+mj-lt"/>
                <a:sym typeface="Symbol"/>
              </a:rPr>
              <a:t></a:t>
            </a:r>
            <a:endParaRPr lang="el-GR" dirty="0">
              <a:latin typeface="+mj-lt"/>
            </a:endParaRPr>
          </a:p>
        </p:txBody>
      </p:sp>
      <p:sp>
        <p:nvSpPr>
          <p:cNvPr id="14" name="TextBox 13"/>
          <p:cNvSpPr txBox="1"/>
          <p:nvPr/>
        </p:nvSpPr>
        <p:spPr>
          <a:xfrm>
            <a:off x="2859315" y="2380342"/>
            <a:ext cx="1736757" cy="369332"/>
          </a:xfrm>
          <a:prstGeom prst="rect">
            <a:avLst/>
          </a:prstGeom>
          <a:noFill/>
          <a:ln>
            <a:noFill/>
          </a:ln>
        </p:spPr>
        <p:txBody>
          <a:bodyPr wrap="none" rtlCol="0">
            <a:spAutoFit/>
          </a:bodyPr>
          <a:lstStyle/>
          <a:p>
            <a:r>
              <a:rPr lang="el-GR" dirty="0" smtClean="0">
                <a:solidFill>
                  <a:schemeClr val="dk1"/>
                </a:solidFill>
                <a:latin typeface="+mj-lt"/>
              </a:rPr>
              <a:t>κάνει πολύ κρύο</a:t>
            </a:r>
            <a:endParaRPr lang="el-GR" dirty="0">
              <a:latin typeface="+mj-lt"/>
            </a:endParaRPr>
          </a:p>
        </p:txBody>
      </p:sp>
      <p:sp>
        <p:nvSpPr>
          <p:cNvPr id="16" name="TextBox 15"/>
          <p:cNvSpPr txBox="1"/>
          <p:nvPr/>
        </p:nvSpPr>
        <p:spPr>
          <a:xfrm>
            <a:off x="4956632" y="237308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sp>
        <p:nvSpPr>
          <p:cNvPr id="17" name="TextBox 16"/>
          <p:cNvSpPr txBox="1"/>
          <p:nvPr/>
        </p:nvSpPr>
        <p:spPr>
          <a:xfrm>
            <a:off x="2859315" y="2380342"/>
            <a:ext cx="776175" cy="369332"/>
          </a:xfrm>
          <a:prstGeom prst="rect">
            <a:avLst/>
          </a:prstGeom>
          <a:noFill/>
        </p:spPr>
        <p:txBody>
          <a:bodyPr wrap="none" rtlCol="0">
            <a:spAutoFit/>
          </a:bodyPr>
          <a:lstStyle/>
          <a:p>
            <a:r>
              <a:rPr lang="el-GR" dirty="0" smtClean="0">
                <a:latin typeface="+mj-lt"/>
              </a:rPr>
              <a:t>Α </a:t>
            </a:r>
            <a:r>
              <a:rPr lang="el-GR" dirty="0" smtClean="0">
                <a:solidFill>
                  <a:schemeClr val="dk1"/>
                </a:solidFill>
                <a:latin typeface="+mj-lt"/>
                <a:sym typeface="Symbol"/>
              </a:rPr>
              <a:t></a:t>
            </a:r>
            <a:r>
              <a:rPr lang="el-GR" dirty="0" smtClean="0">
                <a:solidFill>
                  <a:schemeClr val="dk1"/>
                </a:solidFill>
                <a:latin typeface="+mj-lt"/>
              </a:rPr>
              <a:t> Β</a:t>
            </a:r>
            <a:endParaRPr lang="el-GR" dirty="0" smtClean="0">
              <a:latin typeface="+mj-lt"/>
            </a:endParaRPr>
          </a:p>
        </p:txBody>
      </p:sp>
      <p:sp>
        <p:nvSpPr>
          <p:cNvPr id="18" name="TextBox 17"/>
          <p:cNvSpPr txBox="1"/>
          <p:nvPr/>
        </p:nvSpPr>
        <p:spPr>
          <a:xfrm>
            <a:off x="2859315" y="2728685"/>
            <a:ext cx="317716" cy="369332"/>
          </a:xfrm>
          <a:prstGeom prst="rect">
            <a:avLst/>
          </a:prstGeom>
          <a:noFill/>
        </p:spPr>
        <p:txBody>
          <a:bodyPr wrap="none" rtlCol="0">
            <a:spAutoFit/>
          </a:bodyPr>
          <a:lstStyle/>
          <a:p>
            <a:r>
              <a:rPr lang="el-GR" dirty="0" smtClean="0">
                <a:solidFill>
                  <a:schemeClr val="dk1"/>
                </a:solidFill>
                <a:latin typeface="+mj-lt"/>
                <a:sym typeface="Symbol"/>
              </a:rPr>
              <a:t>Α</a:t>
            </a:r>
            <a:endParaRPr lang="el-GR" dirty="0">
              <a:latin typeface="+mj-lt"/>
            </a:endParaRPr>
          </a:p>
        </p:txBody>
      </p:sp>
      <p:sp>
        <p:nvSpPr>
          <p:cNvPr id="19" name="TextBox 18"/>
          <p:cNvSpPr txBox="1"/>
          <p:nvPr/>
        </p:nvSpPr>
        <p:spPr>
          <a:xfrm>
            <a:off x="2852061" y="3098795"/>
            <a:ext cx="317716" cy="369332"/>
          </a:xfrm>
          <a:prstGeom prst="rect">
            <a:avLst/>
          </a:prstGeom>
          <a:noFill/>
        </p:spPr>
        <p:txBody>
          <a:bodyPr wrap="none" rtlCol="0">
            <a:spAutoFit/>
          </a:bodyPr>
          <a:lstStyle/>
          <a:p>
            <a:r>
              <a:rPr lang="el-GR" dirty="0" smtClean="0">
                <a:solidFill>
                  <a:schemeClr val="dk1"/>
                </a:solidFill>
                <a:latin typeface="+mj-lt"/>
                <a:sym typeface="Symbol"/>
              </a:rPr>
              <a:t>Β</a:t>
            </a:r>
            <a:endParaRPr lang="el-GR" dirty="0">
              <a:latin typeface="+mj-lt"/>
            </a:endParaRPr>
          </a:p>
        </p:txBody>
      </p:sp>
      <p:sp>
        <p:nvSpPr>
          <p:cNvPr id="20" name="TextBox 19"/>
          <p:cNvSpPr txBox="1"/>
          <p:nvPr/>
        </p:nvSpPr>
        <p:spPr>
          <a:xfrm>
            <a:off x="2852061" y="2735938"/>
            <a:ext cx="1736757" cy="369332"/>
          </a:xfrm>
          <a:prstGeom prst="rect">
            <a:avLst/>
          </a:prstGeom>
          <a:noFill/>
          <a:ln>
            <a:noFill/>
          </a:ln>
        </p:spPr>
        <p:txBody>
          <a:bodyPr wrap="none" rtlCol="0">
            <a:spAutoFit/>
          </a:bodyPr>
          <a:lstStyle/>
          <a:p>
            <a:r>
              <a:rPr lang="el-GR" dirty="0" smtClean="0">
                <a:solidFill>
                  <a:schemeClr val="dk1"/>
                </a:solidFill>
                <a:latin typeface="+mj-lt"/>
              </a:rPr>
              <a:t>κάνει πολύ κρύο</a:t>
            </a:r>
            <a:endParaRPr lang="el-GR" dirty="0">
              <a:latin typeface="+mj-lt"/>
            </a:endParaRPr>
          </a:p>
        </p:txBody>
      </p:sp>
      <p:sp>
        <p:nvSpPr>
          <p:cNvPr id="21" name="TextBox 20"/>
          <p:cNvSpPr txBox="1"/>
          <p:nvPr/>
        </p:nvSpPr>
        <p:spPr>
          <a:xfrm>
            <a:off x="2859362" y="310604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cxnSp>
        <p:nvCxnSpPr>
          <p:cNvPr id="23" name="Straight Connector 22"/>
          <p:cNvCxnSpPr/>
          <p:nvPr/>
        </p:nvCxnSpPr>
        <p:spPr>
          <a:xfrm>
            <a:off x="2811780" y="3093720"/>
            <a:ext cx="20955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4"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ox(in)">
                                      <p:cBhvr>
                                        <p:cTn id="10" dur="500"/>
                                        <p:tgtEl>
                                          <p:spTgt spid="1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500"/>
                                        <p:tgtEl>
                                          <p:spTgt spid="1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xit" presetSubtype="16" fill="hold" grpId="0" nodeType="clickEffect">
                                  <p:stCondLst>
                                    <p:cond delay="0"/>
                                  </p:stCondLst>
                                  <p:childTnLst>
                                    <p:animEffect transition="out" filter="box(in)">
                                      <p:cBhvr>
                                        <p:cTn id="20" dur="500"/>
                                        <p:tgtEl>
                                          <p:spTgt spid="18"/>
                                        </p:tgtEl>
                                      </p:cBhvr>
                                    </p:animEffect>
                                    <p:set>
                                      <p:cBhvr>
                                        <p:cTn id="21" dur="1" fill="hold">
                                          <p:stCondLst>
                                            <p:cond delay="499"/>
                                          </p:stCondLst>
                                        </p:cTn>
                                        <p:tgtEl>
                                          <p:spTgt spid="18"/>
                                        </p:tgtEl>
                                        <p:attrNameLst>
                                          <p:attrName>style.visibility</p:attrName>
                                        </p:attrNameLst>
                                      </p:cBhvr>
                                      <p:to>
                                        <p:strVal val="hidden"/>
                                      </p:to>
                                    </p:set>
                                  </p:childTnLst>
                                </p:cTn>
                              </p:par>
                              <p:par>
                                <p:cTn id="22" presetID="4" presetClass="entr" presetSubtype="16"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ox(in)">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xit" presetSubtype="16" fill="hold" grpId="0" nodeType="clickEffect">
                                  <p:stCondLst>
                                    <p:cond delay="0"/>
                                  </p:stCondLst>
                                  <p:childTnLst>
                                    <p:animEffect transition="out" filter="box(in)">
                                      <p:cBhvr>
                                        <p:cTn id="28" dur="500"/>
                                        <p:tgtEl>
                                          <p:spTgt spid="19"/>
                                        </p:tgtEl>
                                      </p:cBhvr>
                                    </p:animEffect>
                                    <p:set>
                                      <p:cBhvr>
                                        <p:cTn id="29" dur="1" fill="hold">
                                          <p:stCondLst>
                                            <p:cond delay="499"/>
                                          </p:stCondLst>
                                        </p:cTn>
                                        <p:tgtEl>
                                          <p:spTgt spid="19"/>
                                        </p:tgtEl>
                                        <p:attrNameLst>
                                          <p:attrName>style.visibility</p:attrName>
                                        </p:attrNameLst>
                                      </p:cBhvr>
                                      <p:to>
                                        <p:strVal val="hidden"/>
                                      </p:to>
                                    </p:set>
                                  </p:childTnLst>
                                </p:cTn>
                              </p:par>
                              <p:par>
                                <p:cTn id="30" presetID="4" presetClass="entr" presetSubtype="1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ox(in)">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7</a:t>
            </a:fld>
            <a:endParaRPr lang="el-GR" dirty="0"/>
          </a:p>
        </p:txBody>
      </p:sp>
      <p:graphicFrame>
        <p:nvGraphicFramePr>
          <p:cNvPr id="9" name="Table 8"/>
          <p:cNvGraphicFramePr>
            <a:graphicFrameLocks noGrp="1"/>
          </p:cNvGraphicFramePr>
          <p:nvPr/>
        </p:nvGraphicFramePr>
        <p:xfrm>
          <a:off x="592664" y="1991360"/>
          <a:ext cx="7975602" cy="1478280"/>
        </p:xfrm>
        <a:graphic>
          <a:graphicData uri="http://schemas.openxmlformats.org/drawingml/2006/table">
            <a:tbl>
              <a:tblPr firstRow="1" bandRow="1">
                <a:tableStyleId>{5C22544A-7EE6-4342-B048-85BDC9FD1C3A}</a:tableStyleId>
              </a:tblPr>
              <a:tblGrid>
                <a:gridCol w="2235203"/>
                <a:gridCol w="5740399"/>
              </a:tblGrid>
              <a:tr h="370840">
                <a:tc gridSpan="2">
                  <a:txBody>
                    <a:bodyPr/>
                    <a:lstStyle/>
                    <a:p>
                      <a:r>
                        <a:rPr lang="en-GB" sz="1800" b="1" i="1" kern="1200" dirty="0" smtClean="0">
                          <a:solidFill>
                            <a:schemeClr val="lt1"/>
                          </a:solidFill>
                          <a:latin typeface="+mn-lt"/>
                          <a:ea typeface="+mn-ea"/>
                          <a:cs typeface="+mn-cs"/>
                        </a:rPr>
                        <a:t>modus</a:t>
                      </a:r>
                      <a:r>
                        <a:rPr lang="el-GR" sz="1800" b="1" i="1" kern="1200" dirty="0" smtClean="0">
                          <a:solidFill>
                            <a:schemeClr val="lt1"/>
                          </a:solidFill>
                          <a:latin typeface="+mn-lt"/>
                          <a:ea typeface="+mn-ea"/>
                          <a:cs typeface="+mn-cs"/>
                        </a:rPr>
                        <a:t> (</a:t>
                      </a:r>
                      <a:r>
                        <a:rPr lang="en-GB" sz="1800" b="1" i="1" kern="1200" dirty="0" err="1" smtClean="0">
                          <a:solidFill>
                            <a:schemeClr val="lt1"/>
                          </a:solidFill>
                          <a:latin typeface="+mn-lt"/>
                          <a:ea typeface="+mn-ea"/>
                          <a:cs typeface="+mn-cs"/>
                        </a:rPr>
                        <a:t>ponendo</a:t>
                      </a:r>
                      <a:r>
                        <a:rPr lang="el-GR" sz="1800" b="1" i="1" kern="1200" dirty="0" smtClean="0">
                          <a:solidFill>
                            <a:schemeClr val="lt1"/>
                          </a:solidFill>
                          <a:latin typeface="+mn-lt"/>
                          <a:ea typeface="+mn-ea"/>
                          <a:cs typeface="+mn-cs"/>
                        </a:rPr>
                        <a:t>) </a:t>
                      </a:r>
                      <a:r>
                        <a:rPr lang="en-GB" sz="1800" b="1" i="1" kern="1200" dirty="0" smtClean="0">
                          <a:solidFill>
                            <a:schemeClr val="lt1"/>
                          </a:solidFill>
                          <a:latin typeface="+mn-lt"/>
                          <a:ea typeface="+mn-ea"/>
                          <a:cs typeface="+mn-cs"/>
                        </a:rPr>
                        <a:t>ponens</a:t>
                      </a:r>
                      <a:endParaRPr lang="el-GR" dirty="0"/>
                    </a:p>
                  </a:txBody>
                  <a:tcPr>
                    <a:lnB w="38100" cmpd="sng">
                      <a:noFill/>
                    </a:lnB>
                  </a:tcPr>
                </a:tc>
                <a:tc hMerge="1">
                  <a:txBody>
                    <a:bodyPr/>
                    <a:lstStyle/>
                    <a:p>
                      <a:endParaRPr lang="el-GR" dirty="0"/>
                    </a:p>
                  </a:txBody>
                  <a:tcPr/>
                </a:tc>
              </a:tr>
              <a:tr h="370840">
                <a:tc>
                  <a:txBody>
                    <a:bodyPr/>
                    <a:lstStyle/>
                    <a:p>
                      <a:pPr algn="r"/>
                      <a:r>
                        <a:rPr lang="el-GR" sz="1800" i="1" kern="1200" dirty="0" smtClean="0">
                          <a:solidFill>
                            <a:schemeClr val="dk1"/>
                          </a:solidFill>
                          <a:latin typeface="+mj-lt"/>
                          <a:ea typeface="+mn-ea"/>
                          <a:cs typeface="+mn-cs"/>
                        </a:rPr>
                        <a:t> μείζων προκειμένη </a:t>
                      </a:r>
                      <a:endParaRPr lang="el-GR" i="1" dirty="0">
                        <a:latin typeface="+mj-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r>
                        <a:rPr lang="el-GR" sz="1800" i="1" kern="1200" dirty="0" smtClean="0">
                          <a:solidFill>
                            <a:schemeClr val="dk1"/>
                          </a:solidFill>
                          <a:latin typeface="+mj-lt"/>
                          <a:ea typeface="+mn-ea"/>
                          <a:cs typeface="+mn-cs"/>
                        </a:rPr>
                        <a:t> ελάσσων προκειμένη </a:t>
                      </a:r>
                      <a:endParaRPr lang="el-GR" i="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i="1" kern="1200" dirty="0" smtClean="0">
                          <a:solidFill>
                            <a:schemeClr val="dk1"/>
                          </a:solidFill>
                          <a:latin typeface="+mj-lt"/>
                          <a:ea typeface="+mn-ea"/>
                          <a:cs typeface="+mn-cs"/>
                        </a:rPr>
                        <a:t> συμπέρασμα</a:t>
                      </a:r>
                      <a:endParaRPr lang="el-GR" i="1" dirty="0" smtClean="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Box 10"/>
          <p:cNvSpPr txBox="1"/>
          <p:nvPr/>
        </p:nvSpPr>
        <p:spPr>
          <a:xfrm>
            <a:off x="4564757" y="2373066"/>
            <a:ext cx="412292" cy="369332"/>
          </a:xfrm>
          <a:prstGeom prst="rect">
            <a:avLst/>
          </a:prstGeom>
          <a:noFill/>
        </p:spPr>
        <p:txBody>
          <a:bodyPr wrap="none" rtlCol="0">
            <a:spAutoFit/>
          </a:bodyPr>
          <a:lstStyle/>
          <a:p>
            <a:r>
              <a:rPr lang="el-GR" dirty="0" smtClean="0">
                <a:solidFill>
                  <a:schemeClr val="dk1"/>
                </a:solidFill>
                <a:latin typeface="+mj-lt"/>
                <a:sym typeface="Symbol"/>
              </a:rPr>
              <a:t></a:t>
            </a:r>
            <a:endParaRPr lang="el-GR" dirty="0">
              <a:latin typeface="+mj-lt"/>
            </a:endParaRPr>
          </a:p>
        </p:txBody>
      </p:sp>
      <p:sp>
        <p:nvSpPr>
          <p:cNvPr id="14" name="TextBox 13"/>
          <p:cNvSpPr txBox="1"/>
          <p:nvPr/>
        </p:nvSpPr>
        <p:spPr>
          <a:xfrm>
            <a:off x="2859315" y="2380342"/>
            <a:ext cx="1736757" cy="369332"/>
          </a:xfrm>
          <a:prstGeom prst="rect">
            <a:avLst/>
          </a:prstGeom>
          <a:noFill/>
          <a:ln>
            <a:noFill/>
          </a:ln>
        </p:spPr>
        <p:txBody>
          <a:bodyPr wrap="none" rtlCol="0">
            <a:spAutoFit/>
          </a:bodyPr>
          <a:lstStyle/>
          <a:p>
            <a:r>
              <a:rPr lang="el-GR" dirty="0" smtClean="0">
                <a:solidFill>
                  <a:schemeClr val="dk1"/>
                </a:solidFill>
                <a:latin typeface="+mj-lt"/>
              </a:rPr>
              <a:t>κάνει πολύ κρύο</a:t>
            </a:r>
            <a:endParaRPr lang="el-GR" dirty="0">
              <a:latin typeface="+mj-lt"/>
            </a:endParaRPr>
          </a:p>
        </p:txBody>
      </p:sp>
      <p:sp>
        <p:nvSpPr>
          <p:cNvPr id="16" name="TextBox 15"/>
          <p:cNvSpPr txBox="1"/>
          <p:nvPr/>
        </p:nvSpPr>
        <p:spPr>
          <a:xfrm>
            <a:off x="4956632" y="237308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sp>
        <p:nvSpPr>
          <p:cNvPr id="18" name="TextBox 17"/>
          <p:cNvSpPr txBox="1"/>
          <p:nvPr/>
        </p:nvSpPr>
        <p:spPr>
          <a:xfrm>
            <a:off x="2859315" y="2728685"/>
            <a:ext cx="506870" cy="369332"/>
          </a:xfrm>
          <a:prstGeom prst="rect">
            <a:avLst/>
          </a:prstGeom>
          <a:noFill/>
        </p:spPr>
        <p:txBody>
          <a:bodyPr wrap="none" rtlCol="0">
            <a:spAutoFit/>
          </a:bodyPr>
          <a:lstStyle/>
          <a:p>
            <a:r>
              <a:rPr lang="el-GR" dirty="0" smtClean="0">
                <a:solidFill>
                  <a:schemeClr val="dk1"/>
                </a:solidFill>
                <a:latin typeface="+mj-lt"/>
                <a:sym typeface="Symbol"/>
              </a:rPr>
              <a:t>???</a:t>
            </a:r>
            <a:endParaRPr lang="el-GR" dirty="0">
              <a:latin typeface="+mj-lt"/>
            </a:endParaRPr>
          </a:p>
        </p:txBody>
      </p:sp>
      <p:sp>
        <p:nvSpPr>
          <p:cNvPr id="21" name="TextBox 20"/>
          <p:cNvSpPr txBox="1"/>
          <p:nvPr/>
        </p:nvSpPr>
        <p:spPr>
          <a:xfrm>
            <a:off x="2859362" y="310604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cxnSp>
        <p:nvCxnSpPr>
          <p:cNvPr id="23" name="Straight Connector 22"/>
          <p:cNvCxnSpPr/>
          <p:nvPr/>
        </p:nvCxnSpPr>
        <p:spPr>
          <a:xfrm>
            <a:off x="2811780" y="3093720"/>
            <a:ext cx="20955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n-GB" dirty="0"/>
          </a:p>
        </p:txBody>
      </p:sp>
      <p:sp>
        <p:nvSpPr>
          <p:cNvPr id="4" name="Footer Placeholder 3"/>
          <p:cNvSpPr>
            <a:spLocks noGrp="1"/>
          </p:cNvSpPr>
          <p:nvPr>
            <p:ph type="ftr" sz="quarter" idx="11"/>
          </p:nvPr>
        </p:nvSpPr>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8</a:t>
            </a:fld>
            <a:endParaRPr lang="el-GR" dirty="0"/>
          </a:p>
        </p:txBody>
      </p:sp>
      <p:graphicFrame>
        <p:nvGraphicFramePr>
          <p:cNvPr id="9" name="Table 8"/>
          <p:cNvGraphicFramePr>
            <a:graphicFrameLocks noGrp="1"/>
          </p:cNvGraphicFramePr>
          <p:nvPr/>
        </p:nvGraphicFramePr>
        <p:xfrm>
          <a:off x="520700" y="1991360"/>
          <a:ext cx="8060266" cy="1478280"/>
        </p:xfrm>
        <a:graphic>
          <a:graphicData uri="http://schemas.openxmlformats.org/drawingml/2006/table">
            <a:tbl>
              <a:tblPr firstRow="1" bandRow="1">
                <a:tableStyleId>{5C22544A-7EE6-4342-B048-85BDC9FD1C3A}</a:tableStyleId>
              </a:tblPr>
              <a:tblGrid>
                <a:gridCol w="2310808"/>
                <a:gridCol w="5749458"/>
              </a:tblGrid>
              <a:tr h="370840">
                <a:tc gridSpan="2">
                  <a:txBody>
                    <a:bodyPr/>
                    <a:lstStyle/>
                    <a:p>
                      <a:r>
                        <a:rPr lang="en-GB" sz="1800" b="1" i="1" kern="1200" dirty="0" smtClean="0">
                          <a:solidFill>
                            <a:schemeClr val="lt1"/>
                          </a:solidFill>
                          <a:latin typeface="+mn-lt"/>
                          <a:ea typeface="+mn-ea"/>
                          <a:cs typeface="+mn-cs"/>
                        </a:rPr>
                        <a:t>modus</a:t>
                      </a:r>
                      <a:r>
                        <a:rPr lang="el-GR" sz="1800" b="1" i="1" kern="1200" dirty="0" smtClean="0">
                          <a:solidFill>
                            <a:schemeClr val="lt1"/>
                          </a:solidFill>
                          <a:latin typeface="+mn-lt"/>
                          <a:ea typeface="+mn-ea"/>
                          <a:cs typeface="+mn-cs"/>
                        </a:rPr>
                        <a:t> (</a:t>
                      </a:r>
                      <a:r>
                        <a:rPr lang="en-GB" sz="1800" b="1" i="1" kern="1200" dirty="0" err="1" smtClean="0">
                          <a:solidFill>
                            <a:schemeClr val="lt1"/>
                          </a:solidFill>
                          <a:latin typeface="+mn-lt"/>
                          <a:ea typeface="+mn-ea"/>
                          <a:cs typeface="+mn-cs"/>
                        </a:rPr>
                        <a:t>ponendo</a:t>
                      </a:r>
                      <a:r>
                        <a:rPr lang="el-GR" sz="1800" b="1" i="1" kern="1200" dirty="0" smtClean="0">
                          <a:solidFill>
                            <a:schemeClr val="lt1"/>
                          </a:solidFill>
                          <a:latin typeface="+mn-lt"/>
                          <a:ea typeface="+mn-ea"/>
                          <a:cs typeface="+mn-cs"/>
                        </a:rPr>
                        <a:t>) </a:t>
                      </a:r>
                      <a:r>
                        <a:rPr lang="en-GB" sz="1800" b="1" i="1" kern="1200" dirty="0" smtClean="0">
                          <a:solidFill>
                            <a:schemeClr val="lt1"/>
                          </a:solidFill>
                          <a:latin typeface="+mn-lt"/>
                          <a:ea typeface="+mn-ea"/>
                          <a:cs typeface="+mn-cs"/>
                        </a:rPr>
                        <a:t>ponens</a:t>
                      </a:r>
                      <a:endParaRPr lang="el-GR" dirty="0"/>
                    </a:p>
                  </a:txBody>
                  <a:tcPr>
                    <a:lnB w="38100" cmpd="sng">
                      <a:noFill/>
                    </a:lnB>
                  </a:tcPr>
                </a:tc>
                <a:tc hMerge="1">
                  <a:txBody>
                    <a:bodyPr/>
                    <a:lstStyle/>
                    <a:p>
                      <a:endParaRPr lang="el-GR" dirty="0"/>
                    </a:p>
                  </a:txBody>
                  <a:tcPr/>
                </a:tc>
              </a:tr>
              <a:tr h="370840">
                <a:tc>
                  <a:txBody>
                    <a:bodyPr/>
                    <a:lstStyle/>
                    <a:p>
                      <a:pPr algn="r"/>
                      <a:r>
                        <a:rPr lang="el-GR" sz="1800" i="1" kern="1200" dirty="0" smtClean="0">
                          <a:solidFill>
                            <a:schemeClr val="dk1"/>
                          </a:solidFill>
                          <a:latin typeface="+mn-lt"/>
                          <a:ea typeface="+mn-ea"/>
                          <a:cs typeface="+mn-cs"/>
                        </a:rPr>
                        <a:t>δεδομένη</a:t>
                      </a:r>
                      <a:r>
                        <a:rPr lang="el-GR" sz="1800" i="1" kern="1200" baseline="0" dirty="0" smtClean="0">
                          <a:solidFill>
                            <a:schemeClr val="dk1"/>
                          </a:solidFill>
                          <a:latin typeface="+mn-lt"/>
                          <a:ea typeface="+mn-ea"/>
                          <a:cs typeface="+mn-cs"/>
                        </a:rPr>
                        <a:t> αλήθεια</a:t>
                      </a:r>
                      <a:endParaRPr lang="el-GR"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endParaRPr lang="el-GR"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i="1" kern="1200" dirty="0" smtClean="0">
                          <a:solidFill>
                            <a:schemeClr val="dk1"/>
                          </a:solidFill>
                          <a:latin typeface="+mn-lt"/>
                          <a:ea typeface="+mn-ea"/>
                          <a:cs typeface="+mn-cs"/>
                        </a:rPr>
                        <a:t> ζωντανή</a:t>
                      </a:r>
                      <a:r>
                        <a:rPr lang="el-GR" sz="1800" i="1" kern="1200" baseline="0" dirty="0" smtClean="0">
                          <a:solidFill>
                            <a:schemeClr val="dk1"/>
                          </a:solidFill>
                          <a:latin typeface="+mn-lt"/>
                          <a:ea typeface="+mn-ea"/>
                          <a:cs typeface="+mn-cs"/>
                        </a:rPr>
                        <a:t> αλήθεια</a:t>
                      </a:r>
                      <a:endParaRPr lang="el-GR"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Box 10"/>
          <p:cNvSpPr txBox="1"/>
          <p:nvPr/>
        </p:nvSpPr>
        <p:spPr>
          <a:xfrm>
            <a:off x="4564757" y="2373066"/>
            <a:ext cx="412292" cy="369332"/>
          </a:xfrm>
          <a:prstGeom prst="rect">
            <a:avLst/>
          </a:prstGeom>
          <a:noFill/>
        </p:spPr>
        <p:txBody>
          <a:bodyPr wrap="none" rtlCol="0">
            <a:spAutoFit/>
          </a:bodyPr>
          <a:lstStyle/>
          <a:p>
            <a:r>
              <a:rPr lang="el-GR" dirty="0" smtClean="0">
                <a:solidFill>
                  <a:schemeClr val="dk1"/>
                </a:solidFill>
                <a:latin typeface="+mj-lt"/>
                <a:sym typeface="Symbol"/>
              </a:rPr>
              <a:t></a:t>
            </a:r>
            <a:endParaRPr lang="el-GR" dirty="0">
              <a:latin typeface="+mj-lt"/>
            </a:endParaRPr>
          </a:p>
        </p:txBody>
      </p:sp>
      <p:sp>
        <p:nvSpPr>
          <p:cNvPr id="14" name="TextBox 13"/>
          <p:cNvSpPr txBox="1"/>
          <p:nvPr/>
        </p:nvSpPr>
        <p:spPr>
          <a:xfrm>
            <a:off x="2859315" y="2380342"/>
            <a:ext cx="1736757" cy="369332"/>
          </a:xfrm>
          <a:prstGeom prst="rect">
            <a:avLst/>
          </a:prstGeom>
          <a:noFill/>
          <a:ln>
            <a:noFill/>
          </a:ln>
        </p:spPr>
        <p:txBody>
          <a:bodyPr wrap="none" rtlCol="0">
            <a:spAutoFit/>
          </a:bodyPr>
          <a:lstStyle/>
          <a:p>
            <a:r>
              <a:rPr lang="el-GR" dirty="0" smtClean="0">
                <a:solidFill>
                  <a:schemeClr val="dk1"/>
                </a:solidFill>
                <a:latin typeface="+mj-lt"/>
              </a:rPr>
              <a:t>κάνει πολύ κρύο</a:t>
            </a:r>
            <a:endParaRPr lang="el-GR" dirty="0">
              <a:latin typeface="+mj-lt"/>
            </a:endParaRPr>
          </a:p>
        </p:txBody>
      </p:sp>
      <p:sp>
        <p:nvSpPr>
          <p:cNvPr id="16" name="TextBox 15"/>
          <p:cNvSpPr txBox="1"/>
          <p:nvPr/>
        </p:nvSpPr>
        <p:spPr>
          <a:xfrm>
            <a:off x="4956632" y="237308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sp>
        <p:nvSpPr>
          <p:cNvPr id="21" name="TextBox 20"/>
          <p:cNvSpPr txBox="1"/>
          <p:nvPr/>
        </p:nvSpPr>
        <p:spPr>
          <a:xfrm>
            <a:off x="2859362" y="310604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cxnSp>
        <p:nvCxnSpPr>
          <p:cNvPr id="23" name="Straight Connector 22"/>
          <p:cNvCxnSpPr/>
          <p:nvPr/>
        </p:nvCxnSpPr>
        <p:spPr>
          <a:xfrm>
            <a:off x="2811780" y="3093720"/>
            <a:ext cx="20955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8415" y="2723242"/>
            <a:ext cx="2130840" cy="369332"/>
          </a:xfrm>
          <a:prstGeom prst="rect">
            <a:avLst/>
          </a:prstGeom>
          <a:noFill/>
          <a:ln>
            <a:noFill/>
          </a:ln>
        </p:spPr>
        <p:txBody>
          <a:bodyPr wrap="none" rtlCol="0">
            <a:spAutoFit/>
          </a:bodyPr>
          <a:lstStyle/>
          <a:p>
            <a:r>
              <a:rPr lang="el-GR" i="1" dirty="0" smtClean="0">
                <a:solidFill>
                  <a:srgbClr val="FF0000"/>
                </a:solidFill>
              </a:rPr>
              <a:t>ενδεχόμενη αλήθεια</a:t>
            </a:r>
            <a:endParaRPr lang="el-GR" dirty="0">
              <a:solidFill>
                <a:srgbClr val="FF0000"/>
              </a:solidFill>
            </a:endParaRPr>
          </a:p>
        </p:txBody>
      </p:sp>
      <p:sp>
        <p:nvSpPr>
          <p:cNvPr id="13" name="TextBox 12"/>
          <p:cNvSpPr txBox="1"/>
          <p:nvPr/>
        </p:nvSpPr>
        <p:spPr>
          <a:xfrm>
            <a:off x="2833915" y="2723242"/>
            <a:ext cx="2204963" cy="369332"/>
          </a:xfrm>
          <a:prstGeom prst="rect">
            <a:avLst/>
          </a:prstGeom>
          <a:noFill/>
          <a:ln>
            <a:noFill/>
          </a:ln>
        </p:spPr>
        <p:txBody>
          <a:bodyPr wrap="none" rtlCol="0">
            <a:spAutoFit/>
          </a:bodyPr>
          <a:lstStyle/>
          <a:p>
            <a:r>
              <a:rPr lang="el-GR" dirty="0" smtClean="0">
                <a:solidFill>
                  <a:srgbClr val="FF0000"/>
                </a:solidFill>
                <a:latin typeface="+mj-lt"/>
              </a:rPr>
              <a:t>(Θα) κάνει πολύ κρύο</a:t>
            </a:r>
            <a:endParaRPr lang="el-GR"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επιστήμη και ανθρώπινο βίωμα</a:t>
            </a:r>
            <a:endParaRPr lang="el-GR" dirty="0"/>
          </a:p>
        </p:txBody>
      </p:sp>
      <p:sp>
        <p:nvSpPr>
          <p:cNvPr id="3" name="Content Placeholder 2"/>
          <p:cNvSpPr>
            <a:spLocks noGrp="1"/>
          </p:cNvSpPr>
          <p:nvPr>
            <p:ph idx="1"/>
          </p:nvPr>
        </p:nvSpPr>
        <p:spPr>
          <a:xfrm>
            <a:off x="533399" y="2006600"/>
            <a:ext cx="8039101" cy="1435100"/>
          </a:xfrm>
        </p:spPr>
        <p:txBody>
          <a:bodyPr/>
          <a:lstStyle/>
          <a:p>
            <a:pPr>
              <a:buNone/>
            </a:pPr>
            <a:endParaRPr lang="el-GR" dirty="0"/>
          </a:p>
        </p:txBody>
      </p:sp>
      <p:sp>
        <p:nvSpPr>
          <p:cNvPr id="5" name="Slide Number Placeholder 4"/>
          <p:cNvSpPr>
            <a:spLocks noGrp="1"/>
          </p:cNvSpPr>
          <p:nvPr>
            <p:ph type="sldNum" sz="quarter" idx="12"/>
          </p:nvPr>
        </p:nvSpPr>
        <p:spPr/>
        <p:txBody>
          <a:bodyPr/>
          <a:lstStyle/>
          <a:p>
            <a:fld id="{A5AC1560-E84A-4E92-BEC5-FB11ECB2E71B}" type="slidenum">
              <a:rPr lang="el-GR" smtClean="0"/>
              <a:pPr/>
              <a:t>9</a:t>
            </a:fld>
            <a:endParaRPr lang="el-GR" dirty="0"/>
          </a:p>
        </p:txBody>
      </p:sp>
      <p:graphicFrame>
        <p:nvGraphicFramePr>
          <p:cNvPr id="6" name="Table 5"/>
          <p:cNvGraphicFramePr>
            <a:graphicFrameLocks noGrp="1"/>
          </p:cNvGraphicFramePr>
          <p:nvPr/>
        </p:nvGraphicFramePr>
        <p:xfrm>
          <a:off x="533400" y="1991360"/>
          <a:ext cx="8047566" cy="1478280"/>
        </p:xfrm>
        <a:graphic>
          <a:graphicData uri="http://schemas.openxmlformats.org/drawingml/2006/table">
            <a:tbl>
              <a:tblPr firstRow="1" bandRow="1">
                <a:tableStyleId>{5C22544A-7EE6-4342-B048-85BDC9FD1C3A}</a:tableStyleId>
              </a:tblPr>
              <a:tblGrid>
                <a:gridCol w="2307167"/>
                <a:gridCol w="5740399"/>
              </a:tblGrid>
              <a:tr h="370840">
                <a:tc gridSpan="2">
                  <a:txBody>
                    <a:bodyPr/>
                    <a:lstStyle/>
                    <a:p>
                      <a:r>
                        <a:rPr lang="en-GB" sz="1800" b="1" i="1" kern="1200" dirty="0" smtClean="0">
                          <a:solidFill>
                            <a:schemeClr val="lt1"/>
                          </a:solidFill>
                          <a:latin typeface="+mn-lt"/>
                          <a:ea typeface="+mn-ea"/>
                          <a:cs typeface="+mn-cs"/>
                        </a:rPr>
                        <a:t>modus</a:t>
                      </a:r>
                      <a:r>
                        <a:rPr lang="el-GR" sz="1800" b="1" i="1" kern="1200" dirty="0" smtClean="0">
                          <a:solidFill>
                            <a:schemeClr val="lt1"/>
                          </a:solidFill>
                          <a:latin typeface="+mn-lt"/>
                          <a:ea typeface="+mn-ea"/>
                          <a:cs typeface="+mn-cs"/>
                        </a:rPr>
                        <a:t> (</a:t>
                      </a:r>
                      <a:r>
                        <a:rPr lang="en-GB" sz="1800" b="1" i="1" kern="1200" dirty="0" err="1" smtClean="0">
                          <a:solidFill>
                            <a:schemeClr val="lt1"/>
                          </a:solidFill>
                          <a:latin typeface="+mn-lt"/>
                          <a:ea typeface="+mn-ea"/>
                          <a:cs typeface="+mn-cs"/>
                        </a:rPr>
                        <a:t>ponendo</a:t>
                      </a:r>
                      <a:r>
                        <a:rPr lang="el-GR" sz="1800" b="1" i="1" kern="1200" dirty="0" smtClean="0">
                          <a:solidFill>
                            <a:schemeClr val="lt1"/>
                          </a:solidFill>
                          <a:latin typeface="+mn-lt"/>
                          <a:ea typeface="+mn-ea"/>
                          <a:cs typeface="+mn-cs"/>
                        </a:rPr>
                        <a:t>) </a:t>
                      </a:r>
                      <a:r>
                        <a:rPr lang="en-GB" sz="1800" b="1" i="1" kern="1200" dirty="0" smtClean="0">
                          <a:solidFill>
                            <a:schemeClr val="lt1"/>
                          </a:solidFill>
                          <a:latin typeface="+mn-lt"/>
                          <a:ea typeface="+mn-ea"/>
                          <a:cs typeface="+mn-cs"/>
                        </a:rPr>
                        <a:t>ponens</a:t>
                      </a:r>
                      <a:endParaRPr lang="el-GR" dirty="0"/>
                    </a:p>
                  </a:txBody>
                  <a:tcPr>
                    <a:lnB w="38100" cmpd="sng">
                      <a:noFill/>
                    </a:lnB>
                  </a:tcPr>
                </a:tc>
                <a:tc hMerge="1">
                  <a:txBody>
                    <a:bodyPr/>
                    <a:lstStyle/>
                    <a:p>
                      <a:endParaRPr lang="el-GR" dirty="0"/>
                    </a:p>
                  </a:txBody>
                  <a:tcPr/>
                </a:tc>
              </a:tr>
              <a:tr h="370840">
                <a:tc>
                  <a:txBody>
                    <a:bodyPr/>
                    <a:lstStyle/>
                    <a:p>
                      <a:pPr algn="r"/>
                      <a:endParaRPr lang="el-GR"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endParaRPr lang="el-GR"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800" i="1" kern="1200" dirty="0" smtClean="0">
                          <a:solidFill>
                            <a:schemeClr val="dk1"/>
                          </a:solidFill>
                          <a:latin typeface="+mn-lt"/>
                          <a:ea typeface="+mn-ea"/>
                          <a:cs typeface="+mn-cs"/>
                        </a:rPr>
                        <a:t> παροντική</a:t>
                      </a:r>
                      <a:r>
                        <a:rPr lang="el-GR" sz="1800" i="1" kern="1200" baseline="0" dirty="0" smtClean="0">
                          <a:solidFill>
                            <a:schemeClr val="dk1"/>
                          </a:solidFill>
                          <a:latin typeface="+mn-lt"/>
                          <a:ea typeface="+mn-ea"/>
                          <a:cs typeface="+mn-cs"/>
                        </a:rPr>
                        <a:t> γνώση</a:t>
                      </a:r>
                      <a:endParaRPr lang="el-GR"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l-G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TextBox 6"/>
          <p:cNvSpPr txBox="1"/>
          <p:nvPr/>
        </p:nvSpPr>
        <p:spPr>
          <a:xfrm>
            <a:off x="4564757" y="2373066"/>
            <a:ext cx="412292" cy="369332"/>
          </a:xfrm>
          <a:prstGeom prst="rect">
            <a:avLst/>
          </a:prstGeom>
          <a:noFill/>
        </p:spPr>
        <p:txBody>
          <a:bodyPr wrap="none" rtlCol="0">
            <a:spAutoFit/>
          </a:bodyPr>
          <a:lstStyle/>
          <a:p>
            <a:r>
              <a:rPr lang="el-GR" dirty="0" smtClean="0">
                <a:solidFill>
                  <a:schemeClr val="dk1"/>
                </a:solidFill>
                <a:latin typeface="+mj-lt"/>
                <a:sym typeface="Symbol"/>
              </a:rPr>
              <a:t></a:t>
            </a:r>
            <a:endParaRPr lang="el-GR" dirty="0">
              <a:latin typeface="+mj-lt"/>
            </a:endParaRPr>
          </a:p>
        </p:txBody>
      </p:sp>
      <p:sp>
        <p:nvSpPr>
          <p:cNvPr id="8" name="TextBox 7"/>
          <p:cNvSpPr txBox="1"/>
          <p:nvPr/>
        </p:nvSpPr>
        <p:spPr>
          <a:xfrm>
            <a:off x="2859315" y="2380342"/>
            <a:ext cx="1736757" cy="369332"/>
          </a:xfrm>
          <a:prstGeom prst="rect">
            <a:avLst/>
          </a:prstGeom>
          <a:noFill/>
          <a:ln>
            <a:noFill/>
          </a:ln>
        </p:spPr>
        <p:txBody>
          <a:bodyPr wrap="none" rtlCol="0">
            <a:spAutoFit/>
          </a:bodyPr>
          <a:lstStyle/>
          <a:p>
            <a:r>
              <a:rPr lang="el-GR" dirty="0" smtClean="0">
                <a:solidFill>
                  <a:schemeClr val="dk1"/>
                </a:solidFill>
                <a:latin typeface="+mj-lt"/>
              </a:rPr>
              <a:t>κάνει πολύ κρύο</a:t>
            </a:r>
            <a:endParaRPr lang="el-GR" dirty="0">
              <a:latin typeface="+mj-lt"/>
            </a:endParaRPr>
          </a:p>
        </p:txBody>
      </p:sp>
      <p:sp>
        <p:nvSpPr>
          <p:cNvPr id="9" name="TextBox 8"/>
          <p:cNvSpPr txBox="1"/>
          <p:nvPr/>
        </p:nvSpPr>
        <p:spPr>
          <a:xfrm>
            <a:off x="4956632" y="237308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sp>
        <p:nvSpPr>
          <p:cNvPr id="10" name="TextBox 9"/>
          <p:cNvSpPr txBox="1"/>
          <p:nvPr/>
        </p:nvSpPr>
        <p:spPr>
          <a:xfrm>
            <a:off x="2859362" y="3106046"/>
            <a:ext cx="3091680" cy="369332"/>
          </a:xfrm>
          <a:prstGeom prst="rect">
            <a:avLst/>
          </a:prstGeom>
          <a:noFill/>
          <a:ln>
            <a:noFill/>
          </a:ln>
        </p:spPr>
        <p:txBody>
          <a:bodyPr wrap="none" rtlCol="0">
            <a:spAutoFit/>
          </a:bodyPr>
          <a:lstStyle/>
          <a:p>
            <a:r>
              <a:rPr lang="el-GR" dirty="0" smtClean="0">
                <a:solidFill>
                  <a:schemeClr val="dk1"/>
                </a:solidFill>
                <a:latin typeface="+mj-lt"/>
              </a:rPr>
              <a:t>ο Γιάννης φοράει το παλτό του</a:t>
            </a:r>
            <a:endParaRPr lang="el-GR" dirty="0">
              <a:latin typeface="+mj-lt"/>
            </a:endParaRPr>
          </a:p>
        </p:txBody>
      </p:sp>
      <p:cxnSp>
        <p:nvCxnSpPr>
          <p:cNvPr id="11" name="Straight Connector 10"/>
          <p:cNvCxnSpPr/>
          <p:nvPr/>
        </p:nvCxnSpPr>
        <p:spPr>
          <a:xfrm>
            <a:off x="2811780" y="3093720"/>
            <a:ext cx="20955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8415" y="2723242"/>
            <a:ext cx="2126095" cy="369332"/>
          </a:xfrm>
          <a:prstGeom prst="rect">
            <a:avLst/>
          </a:prstGeom>
          <a:noFill/>
          <a:ln>
            <a:noFill/>
          </a:ln>
        </p:spPr>
        <p:txBody>
          <a:bodyPr wrap="none" rtlCol="0">
            <a:spAutoFit/>
          </a:bodyPr>
          <a:lstStyle/>
          <a:p>
            <a:r>
              <a:rPr lang="el-GR" i="1" dirty="0" smtClean="0">
                <a:solidFill>
                  <a:srgbClr val="FF0000"/>
                </a:solidFill>
              </a:rPr>
              <a:t>μη διαθέσιμη γνώση</a:t>
            </a:r>
            <a:endParaRPr lang="el-GR" dirty="0">
              <a:solidFill>
                <a:srgbClr val="FF0000"/>
              </a:solidFill>
            </a:endParaRPr>
          </a:p>
        </p:txBody>
      </p:sp>
      <p:sp>
        <p:nvSpPr>
          <p:cNvPr id="13" name="TextBox 12"/>
          <p:cNvSpPr txBox="1"/>
          <p:nvPr/>
        </p:nvSpPr>
        <p:spPr>
          <a:xfrm>
            <a:off x="2833915" y="2723242"/>
            <a:ext cx="2204963" cy="369332"/>
          </a:xfrm>
          <a:prstGeom prst="rect">
            <a:avLst/>
          </a:prstGeom>
          <a:noFill/>
          <a:ln>
            <a:noFill/>
          </a:ln>
        </p:spPr>
        <p:txBody>
          <a:bodyPr wrap="none" rtlCol="0">
            <a:spAutoFit/>
          </a:bodyPr>
          <a:lstStyle/>
          <a:p>
            <a:r>
              <a:rPr lang="el-GR" dirty="0" smtClean="0">
                <a:solidFill>
                  <a:srgbClr val="FF0000"/>
                </a:solidFill>
                <a:latin typeface="+mj-lt"/>
              </a:rPr>
              <a:t>(Θα) κάνει πολύ κρύο</a:t>
            </a:r>
            <a:endParaRPr lang="el-GR" dirty="0">
              <a:solidFill>
                <a:srgbClr val="FF0000"/>
              </a:solidFill>
              <a:latin typeface="+mj-lt"/>
            </a:endParaRPr>
          </a:p>
        </p:txBody>
      </p:sp>
      <p:sp>
        <p:nvSpPr>
          <p:cNvPr id="14" name="TextBox 13"/>
          <p:cNvSpPr txBox="1"/>
          <p:nvPr/>
        </p:nvSpPr>
        <p:spPr>
          <a:xfrm>
            <a:off x="1909056" y="2382210"/>
            <a:ext cx="969111" cy="369332"/>
          </a:xfrm>
          <a:prstGeom prst="rect">
            <a:avLst/>
          </a:prstGeom>
          <a:noFill/>
          <a:ln>
            <a:noFill/>
          </a:ln>
        </p:spPr>
        <p:txBody>
          <a:bodyPr wrap="none" rtlCol="0">
            <a:spAutoFit/>
          </a:bodyPr>
          <a:lstStyle/>
          <a:p>
            <a:r>
              <a:rPr lang="el-GR" i="1" dirty="0" smtClean="0"/>
              <a:t>κανόνας</a:t>
            </a:r>
            <a:endParaRPr lang="el-GR" i="1" dirty="0"/>
          </a:p>
        </p:txBody>
      </p:sp>
      <p:sp>
        <p:nvSpPr>
          <p:cNvPr id="15" name="Footer Placeholder 3"/>
          <p:cNvSpPr>
            <a:spLocks noGrp="1"/>
          </p:cNvSpPr>
          <p:nvPr>
            <p:ph type="ftr" sz="quarter" idx="11"/>
          </p:nvPr>
        </p:nvSpPr>
        <p:spPr>
          <a:xfrm>
            <a:off x="1029129" y="6340475"/>
            <a:ext cx="6635695" cy="396874"/>
          </a:xfrm>
        </p:spPr>
        <p:txBody>
          <a:bodyPr/>
          <a:lstStyle/>
          <a:p>
            <a:r>
              <a:rPr lang="el-GR" dirty="0" smtClean="0"/>
              <a:t>1</a:t>
            </a:r>
            <a:r>
              <a:rPr lang="el-GR" baseline="30000" dirty="0" smtClean="0"/>
              <a:t>ο</a:t>
            </a:r>
            <a:r>
              <a:rPr lang="el-GR" dirty="0" smtClean="0"/>
              <a:t> Πανελλήνιο Συνέδριο Επιστημολογίας</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2" grpId="0"/>
      <p:bldP spid="13" grpId="0"/>
      <p:bldP spid="1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7030</TotalTime>
  <Words>913</Words>
  <Application>Microsoft Office PowerPoint</Application>
  <PresentationFormat>On-screen Show (4:3)</PresentationFormat>
  <Paragraphs>133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lpstr>επιστήμη και ανθρώπινο βίωμα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Simeon Veloudis</dc:creator>
  <cp:lastModifiedBy>Yannis</cp:lastModifiedBy>
  <cp:revision>791</cp:revision>
  <dcterms:created xsi:type="dcterms:W3CDTF">2015-02-16T20:55:43Z</dcterms:created>
  <dcterms:modified xsi:type="dcterms:W3CDTF">2015-05-28T09:51:58Z</dcterms:modified>
</cp:coreProperties>
</file>