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5" r:id="rId4"/>
    <p:sldId id="278" r:id="rId5"/>
    <p:sldId id="281" r:id="rId6"/>
    <p:sldId id="282" r:id="rId7"/>
    <p:sldId id="283" r:id="rId8"/>
    <p:sldId id="273" r:id="rId9"/>
    <p:sldId id="288" r:id="rId10"/>
    <p:sldId id="274" r:id="rId11"/>
    <p:sldId id="284" r:id="rId12"/>
    <p:sldId id="290" r:id="rId13"/>
    <p:sldId id="295" r:id="rId14"/>
    <p:sldId id="297" r:id="rId15"/>
    <p:sldId id="291" r:id="rId16"/>
    <p:sldId id="292" r:id="rId17"/>
    <p:sldId id="293" r:id="rId18"/>
    <p:sldId id="296" r:id="rId19"/>
    <p:sldId id="298" r:id="rId20"/>
    <p:sldId id="289" r:id="rId21"/>
    <p:sldId id="336" r:id="rId22"/>
    <p:sldId id="337" r:id="rId23"/>
    <p:sldId id="338" r:id="rId24"/>
    <p:sldId id="339" r:id="rId25"/>
    <p:sldId id="285" r:id="rId26"/>
    <p:sldId id="286" r:id="rId27"/>
    <p:sldId id="299" r:id="rId28"/>
    <p:sldId id="300" r:id="rId29"/>
    <p:sldId id="287" r:id="rId30"/>
    <p:sldId id="301" r:id="rId31"/>
    <p:sldId id="258" r:id="rId32"/>
    <p:sldId id="302" r:id="rId33"/>
    <p:sldId id="310" r:id="rId34"/>
    <p:sldId id="316" r:id="rId35"/>
    <p:sldId id="315" r:id="rId36"/>
    <p:sldId id="321" r:id="rId37"/>
    <p:sldId id="317" r:id="rId38"/>
    <p:sldId id="311" r:id="rId39"/>
    <p:sldId id="318" r:id="rId40"/>
    <p:sldId id="319" r:id="rId41"/>
    <p:sldId id="303" r:id="rId42"/>
    <p:sldId id="308" r:id="rId43"/>
    <p:sldId id="307" r:id="rId44"/>
    <p:sldId id="309" r:id="rId45"/>
    <p:sldId id="304" r:id="rId46"/>
    <p:sldId id="322" r:id="rId47"/>
    <p:sldId id="324" r:id="rId48"/>
    <p:sldId id="323" r:id="rId49"/>
    <p:sldId id="326" r:id="rId50"/>
    <p:sldId id="325" r:id="rId51"/>
    <p:sldId id="328" r:id="rId52"/>
    <p:sldId id="327" r:id="rId53"/>
    <p:sldId id="305" r:id="rId54"/>
    <p:sldId id="329" r:id="rId55"/>
    <p:sldId id="331" r:id="rId56"/>
    <p:sldId id="332" r:id="rId57"/>
    <p:sldId id="333" r:id="rId58"/>
    <p:sldId id="341" r:id="rId59"/>
    <p:sldId id="340" r:id="rId60"/>
    <p:sldId id="306" r:id="rId61"/>
    <p:sldId id="334" r:id="rId62"/>
    <p:sldId id="342" r:id="rId63"/>
    <p:sldId id="260" r:id="rId64"/>
    <p:sldId id="33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3A75D1B7-96C4-4B7E-B29F-101DC4D88877}" type="datetimeFigureOut">
              <a:rPr lang="en-US" smtClean="0"/>
              <a:t>5/22/2015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26475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3A75D1B7-96C4-4B7E-B29F-101DC4D88877}" type="datetimeFigureOut">
              <a:rPr lang="en-US" smtClean="0"/>
              <a:t>5/22/2015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250446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3A75D1B7-96C4-4B7E-B29F-101DC4D88877}" type="datetimeFigureOut">
              <a:rPr lang="en-US" smtClean="0"/>
              <a:t>5/22/2015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423312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3A75D1B7-96C4-4B7E-B29F-101DC4D88877}" type="datetimeFigureOut">
              <a:rPr lang="en-US" smtClean="0"/>
              <a:t>5/22/2015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358961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A75D1B7-96C4-4B7E-B29F-101DC4D88877}" type="datetimeFigureOut">
              <a:rPr lang="en-US" smtClean="0"/>
              <a:t>5/22/2015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229407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3A75D1B7-96C4-4B7E-B29F-101DC4D88877}" type="datetimeFigureOut">
              <a:rPr lang="en-US" smtClean="0"/>
              <a:t>5/22/2015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89777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3A75D1B7-96C4-4B7E-B29F-101DC4D88877}" type="datetimeFigureOut">
              <a:rPr lang="en-US" smtClean="0"/>
              <a:t>5/22/2015</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115776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3A75D1B7-96C4-4B7E-B29F-101DC4D88877}" type="datetimeFigureOut">
              <a:rPr lang="en-US" smtClean="0"/>
              <a:t>5/22/2015</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391511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A75D1B7-96C4-4B7E-B29F-101DC4D88877}" type="datetimeFigureOut">
              <a:rPr lang="en-US" smtClean="0"/>
              <a:t>5/22/2015</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300411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A75D1B7-96C4-4B7E-B29F-101DC4D88877}" type="datetimeFigureOut">
              <a:rPr lang="en-US" smtClean="0"/>
              <a:t>5/22/2015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93773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A75D1B7-96C4-4B7E-B29F-101DC4D88877}" type="datetimeFigureOut">
              <a:rPr lang="en-US" smtClean="0"/>
              <a:t>5/22/2015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8D3F077-8F47-4A5C-A38B-FE207B568866}" type="slidenum">
              <a:rPr lang="en-US" smtClean="0"/>
              <a:t>‹#›</a:t>
            </a:fld>
            <a:endParaRPr lang="en-US"/>
          </a:p>
        </p:txBody>
      </p:sp>
    </p:spTree>
    <p:extLst>
      <p:ext uri="{BB962C8B-B14F-4D97-AF65-F5344CB8AC3E}">
        <p14:creationId xmlns:p14="http://schemas.microsoft.com/office/powerpoint/2010/main" val="184160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5D1B7-96C4-4B7E-B29F-101DC4D88877}" type="datetimeFigureOut">
              <a:rPr lang="en-US" smtClean="0"/>
              <a:t>5/22/2015</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3F077-8F47-4A5C-A38B-FE207B568866}" type="slidenum">
              <a:rPr lang="en-US" smtClean="0"/>
              <a:t>‹#›</a:t>
            </a:fld>
            <a:endParaRPr lang="en-US"/>
          </a:p>
        </p:txBody>
      </p:sp>
    </p:spTree>
    <p:extLst>
      <p:ext uri="{BB962C8B-B14F-4D97-AF65-F5344CB8AC3E}">
        <p14:creationId xmlns:p14="http://schemas.microsoft.com/office/powerpoint/2010/main" val="235417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6609" y="310994"/>
            <a:ext cx="11844997" cy="2387600"/>
          </a:xfrm>
        </p:spPr>
        <p:txBody>
          <a:bodyPr>
            <a:normAutofit fontScale="90000"/>
          </a:bodyPr>
          <a:lstStyle/>
          <a:p>
            <a:pPr>
              <a:lnSpc>
                <a:spcPct val="150000"/>
              </a:lnSpc>
            </a:pPr>
            <a:r>
              <a:rPr lang="el-GR" sz="3300" b="1" dirty="0">
                <a:solidFill>
                  <a:srgbClr val="760000"/>
                </a:solidFill>
                <a:latin typeface="Palatino Linotype" panose="02040502050505030304" pitchFamily="18" charset="0"/>
              </a:rPr>
              <a:t>Σύλλογος Αρχαίας Ελληνικής Φιλοσοφίας «</a:t>
            </a:r>
            <a:r>
              <a:rPr lang="el-GR" sz="3300" b="1" dirty="0" err="1">
                <a:solidFill>
                  <a:srgbClr val="760000"/>
                </a:solidFill>
                <a:latin typeface="Palatino Linotype" panose="02040502050505030304" pitchFamily="18" charset="0"/>
              </a:rPr>
              <a:t>σὺν</a:t>
            </a:r>
            <a:r>
              <a:rPr lang="el-GR" sz="3300" b="1" dirty="0">
                <a:solidFill>
                  <a:srgbClr val="760000"/>
                </a:solidFill>
                <a:latin typeface="Palatino Linotype" panose="02040502050505030304" pitchFamily="18" charset="0"/>
              </a:rPr>
              <a:t> </a:t>
            </a:r>
            <a:r>
              <a:rPr lang="el-GR" sz="3300" b="1" dirty="0" err="1">
                <a:solidFill>
                  <a:srgbClr val="760000"/>
                </a:solidFill>
                <a:latin typeface="Palatino Linotype" panose="02040502050505030304" pitchFamily="18" charset="0"/>
              </a:rPr>
              <a:t>Ἀθηνᾷ</a:t>
            </a:r>
            <a:r>
              <a:rPr lang="el-GR" sz="3300" b="1" dirty="0">
                <a:solidFill>
                  <a:srgbClr val="760000"/>
                </a:solidFill>
                <a:latin typeface="Palatino Linotype" panose="02040502050505030304" pitchFamily="18" charset="0"/>
              </a:rPr>
              <a:t>»</a:t>
            </a:r>
            <a:r>
              <a:rPr lang="en-US" sz="3300" b="1" dirty="0">
                <a:solidFill>
                  <a:srgbClr val="760000"/>
                </a:solidFill>
                <a:latin typeface="Palatino Linotype" panose="02040502050505030304" pitchFamily="18" charset="0"/>
              </a:rPr>
              <a:t/>
            </a:r>
            <a:br>
              <a:rPr lang="en-US" sz="3300" b="1" dirty="0">
                <a:solidFill>
                  <a:srgbClr val="760000"/>
                </a:solidFill>
                <a:latin typeface="Palatino Linotype" panose="02040502050505030304" pitchFamily="18" charset="0"/>
              </a:rPr>
            </a:br>
            <a:r>
              <a:rPr lang="el-GR" sz="3300" dirty="0">
                <a:latin typeface="Palatino Linotype" panose="02040502050505030304" pitchFamily="18" charset="0"/>
              </a:rPr>
              <a:t>1</a:t>
            </a:r>
            <a:r>
              <a:rPr lang="el-GR" sz="3300" baseline="30000" dirty="0">
                <a:latin typeface="Palatino Linotype" panose="02040502050505030304" pitchFamily="18" charset="0"/>
              </a:rPr>
              <a:t>ο</a:t>
            </a:r>
            <a:r>
              <a:rPr lang="el-GR" sz="3300" dirty="0">
                <a:latin typeface="Palatino Linotype" panose="02040502050505030304" pitchFamily="18" charset="0"/>
              </a:rPr>
              <a:t> Πανελλήνιο Συνέδριο Επιστημολογίας</a:t>
            </a:r>
            <a:r>
              <a:rPr lang="en-US" sz="3300" dirty="0">
                <a:latin typeface="Palatino Linotype" panose="02040502050505030304" pitchFamily="18" charset="0"/>
              </a:rPr>
              <a:t/>
            </a:r>
            <a:br>
              <a:rPr lang="en-US" sz="3300" dirty="0">
                <a:latin typeface="Palatino Linotype" panose="02040502050505030304" pitchFamily="18" charset="0"/>
              </a:rPr>
            </a:br>
            <a:r>
              <a:rPr lang="el-GR" sz="3300" dirty="0">
                <a:latin typeface="Palatino Linotype" panose="02040502050505030304" pitchFamily="18" charset="0"/>
              </a:rPr>
              <a:t>«Αναζητώντας την χαμένη ενότητα της γνώσης</a:t>
            </a:r>
            <a:r>
              <a:rPr lang="el-GR" sz="3300" dirty="0" smtClean="0">
                <a:latin typeface="Palatino Linotype" panose="02040502050505030304" pitchFamily="18" charset="0"/>
              </a:rPr>
              <a:t>»</a:t>
            </a:r>
            <a:br>
              <a:rPr lang="el-GR" sz="3300" dirty="0" smtClean="0">
                <a:latin typeface="Palatino Linotype" panose="02040502050505030304" pitchFamily="18" charset="0"/>
              </a:rPr>
            </a:br>
            <a:endParaRPr lang="en-US" sz="3300" dirty="0">
              <a:latin typeface="Palatino Linotype" panose="02040502050505030304" pitchFamily="18" charset="0"/>
            </a:endParaRPr>
          </a:p>
        </p:txBody>
      </p:sp>
      <p:sp>
        <p:nvSpPr>
          <p:cNvPr id="3" name="Υπότιτλος 2"/>
          <p:cNvSpPr>
            <a:spLocks noGrp="1"/>
          </p:cNvSpPr>
          <p:nvPr>
            <p:ph type="subTitle" idx="1"/>
          </p:nvPr>
        </p:nvSpPr>
        <p:spPr>
          <a:xfrm>
            <a:off x="227525" y="2189409"/>
            <a:ext cx="11736947" cy="4417453"/>
          </a:xfrm>
        </p:spPr>
        <p:txBody>
          <a:bodyPr>
            <a:normAutofit lnSpcReduction="10000"/>
          </a:bodyPr>
          <a:lstStyle/>
          <a:p>
            <a:r>
              <a:rPr lang="el-GR" sz="4400" i="1" dirty="0">
                <a:solidFill>
                  <a:schemeClr val="accent6">
                    <a:lumMod val="50000"/>
                  </a:schemeClr>
                </a:solidFill>
                <a:latin typeface="Palatino Linotype" panose="02040502050505030304" pitchFamily="18" charset="0"/>
              </a:rPr>
              <a:t>Η εξέλιξη των φυσικών γλωσσών από τους προϊστορικούς χρόνους μέχρι σήμερα: </a:t>
            </a:r>
            <a:r>
              <a:rPr lang="el-GR" sz="4400" i="1" dirty="0" smtClean="0">
                <a:solidFill>
                  <a:schemeClr val="accent6">
                    <a:lumMod val="50000"/>
                  </a:schemeClr>
                </a:solidFill>
                <a:latin typeface="Palatino Linotype" panose="02040502050505030304" pitchFamily="18" charset="0"/>
              </a:rPr>
              <a:t>η </a:t>
            </a:r>
            <a:r>
              <a:rPr lang="el-GR" sz="4400" i="1" dirty="0">
                <a:solidFill>
                  <a:schemeClr val="accent6">
                    <a:lumMod val="50000"/>
                  </a:schemeClr>
                </a:solidFill>
                <a:latin typeface="Palatino Linotype" panose="02040502050505030304" pitchFamily="18" charset="0"/>
              </a:rPr>
              <a:t>γλώσσα ως </a:t>
            </a:r>
            <a:r>
              <a:rPr lang="el-GR" sz="4400" i="1" dirty="0" smtClean="0">
                <a:solidFill>
                  <a:schemeClr val="accent6">
                    <a:lumMod val="50000"/>
                  </a:schemeClr>
                </a:solidFill>
                <a:latin typeface="Palatino Linotype" panose="02040502050505030304" pitchFamily="18" charset="0"/>
              </a:rPr>
              <a:t>τεχνολογία</a:t>
            </a:r>
            <a:endParaRPr lang="en-US" sz="4400" i="1" dirty="0" smtClean="0">
              <a:solidFill>
                <a:schemeClr val="accent6">
                  <a:lumMod val="50000"/>
                </a:schemeClr>
              </a:solidFill>
              <a:latin typeface="Palatino Linotype" panose="02040502050505030304" pitchFamily="18" charset="0"/>
            </a:endParaRPr>
          </a:p>
          <a:p>
            <a:endParaRPr lang="el-GR" sz="1100" i="1" dirty="0" smtClean="0">
              <a:latin typeface="Palatino Linotype" panose="02040502050505030304" pitchFamily="18" charset="0"/>
            </a:endParaRPr>
          </a:p>
          <a:p>
            <a:r>
              <a:rPr lang="el-GR" dirty="0" smtClean="0">
                <a:latin typeface="Palatino Linotype" panose="02040502050505030304" pitchFamily="18" charset="0"/>
              </a:rPr>
              <a:t> Κατερίνα Δ. Χατζοπούλου</a:t>
            </a:r>
          </a:p>
          <a:p>
            <a:r>
              <a:rPr lang="el-GR" dirty="0" smtClean="0">
                <a:latin typeface="Palatino Linotype" panose="02040502050505030304" pitchFamily="18" charset="0"/>
              </a:rPr>
              <a:t>Φιλόλογος, Δρ. Γλωσσολογίας</a:t>
            </a:r>
            <a:r>
              <a:rPr lang="en-US" dirty="0" smtClean="0">
                <a:latin typeface="Palatino Linotype" panose="02040502050505030304" pitchFamily="18" charset="0"/>
              </a:rPr>
              <a:t> University of Chicago</a:t>
            </a:r>
          </a:p>
          <a:p>
            <a:r>
              <a:rPr lang="en-US" dirty="0" smtClean="0">
                <a:latin typeface="Palatino Linotype" panose="02040502050505030304" pitchFamily="18" charset="0"/>
              </a:rPr>
              <a:t>New York College</a:t>
            </a:r>
            <a:endParaRPr lang="el-GR" dirty="0" smtClean="0">
              <a:latin typeface="Palatino Linotype" panose="02040502050505030304" pitchFamily="18" charset="0"/>
            </a:endParaRPr>
          </a:p>
          <a:p>
            <a:r>
              <a:rPr lang="el-GR" dirty="0" smtClean="0">
                <a:latin typeface="Palatino Linotype" panose="02040502050505030304" pitchFamily="18" charset="0"/>
              </a:rPr>
              <a:t>Πρόεδρος του Συλλόγου Αρχαίας Ελληνικής Φιλοσοφίας </a:t>
            </a:r>
          </a:p>
          <a:p>
            <a:r>
              <a:rPr lang="el-GR" dirty="0" smtClean="0">
                <a:latin typeface="Palatino Linotype" panose="02040502050505030304" pitchFamily="18" charset="0"/>
              </a:rPr>
              <a:t>«</a:t>
            </a:r>
            <a:r>
              <a:rPr lang="el-GR" dirty="0" err="1" smtClean="0">
                <a:latin typeface="Palatino Linotype" panose="02040502050505030304" pitchFamily="18" charset="0"/>
              </a:rPr>
              <a:t>σὺν</a:t>
            </a:r>
            <a:r>
              <a:rPr lang="el-GR" dirty="0" smtClean="0">
                <a:latin typeface="Palatino Linotype" panose="02040502050505030304" pitchFamily="18" charset="0"/>
              </a:rPr>
              <a:t> </a:t>
            </a:r>
            <a:r>
              <a:rPr lang="el-GR" dirty="0" err="1" smtClean="0">
                <a:latin typeface="Palatino Linotype" panose="02040502050505030304" pitchFamily="18" charset="0"/>
              </a:rPr>
              <a:t>Ἀθηνᾷ</a:t>
            </a:r>
            <a:r>
              <a:rPr lang="el-GR" dirty="0" smtClean="0">
                <a:latin typeface="Palatino Linotype" panose="02040502050505030304" pitchFamily="18" charset="0"/>
              </a:rPr>
              <a:t>»</a:t>
            </a:r>
            <a:endParaRPr lang="en-US" dirty="0"/>
          </a:p>
        </p:txBody>
      </p:sp>
    </p:spTree>
    <p:extLst>
      <p:ext uri="{BB962C8B-B14F-4D97-AF65-F5344CB8AC3E}">
        <p14:creationId xmlns:p14="http://schemas.microsoft.com/office/powerpoint/2010/main" val="50095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err="1" smtClean="0">
                <a:latin typeface="Cambria" panose="02040503050406030204" pitchFamily="18" charset="0"/>
              </a:rPr>
              <a:t>Soci</a:t>
            </a:r>
            <a:r>
              <a:rPr lang="el-GR" b="1" i="1" dirty="0" smtClean="0">
                <a:latin typeface="Cambria" panose="02040503050406030204" pitchFamily="18" charset="0"/>
              </a:rPr>
              <a:t>é</a:t>
            </a:r>
            <a:r>
              <a:rPr lang="en-US" b="1" i="1" dirty="0" smtClean="0">
                <a:latin typeface="Cambria" panose="02040503050406030204" pitchFamily="18" charset="0"/>
              </a:rPr>
              <a:t>t</a:t>
            </a:r>
            <a:r>
              <a:rPr lang="el-GR" b="1" i="1" dirty="0" smtClean="0">
                <a:latin typeface="Cambria" panose="02040503050406030204" pitchFamily="18" charset="0"/>
              </a:rPr>
              <a:t>é </a:t>
            </a:r>
            <a:r>
              <a:rPr lang="en-US" b="1" i="1" dirty="0" smtClean="0">
                <a:latin typeface="Cambria" panose="02040503050406030204" pitchFamily="18" charset="0"/>
              </a:rPr>
              <a:t>de </a:t>
            </a:r>
            <a:r>
              <a:rPr lang="en-US" b="1" i="1" dirty="0" err="1" smtClean="0">
                <a:latin typeface="Cambria" panose="02040503050406030204" pitchFamily="18" charset="0"/>
              </a:rPr>
              <a:t>Linguistique</a:t>
            </a:r>
            <a:r>
              <a:rPr lang="en-US" b="1" i="1" dirty="0" smtClean="0">
                <a:latin typeface="Cambria" panose="02040503050406030204" pitchFamily="18" charset="0"/>
              </a:rPr>
              <a:t> de Paris</a:t>
            </a:r>
            <a:endParaRPr lang="en-US" dirty="0">
              <a:latin typeface="Cambria" panose="02040503050406030204" pitchFamily="18" charset="0"/>
            </a:endParaRPr>
          </a:p>
        </p:txBody>
      </p:sp>
      <p:sp>
        <p:nvSpPr>
          <p:cNvPr id="3" name="Θέση περιεχομένου 2"/>
          <p:cNvSpPr>
            <a:spLocks noGrp="1"/>
          </p:cNvSpPr>
          <p:nvPr>
            <p:ph idx="1"/>
          </p:nvPr>
        </p:nvSpPr>
        <p:spPr>
          <a:xfrm>
            <a:off x="126609" y="1825625"/>
            <a:ext cx="11704320" cy="4351338"/>
          </a:xfrm>
        </p:spPr>
        <p:txBody>
          <a:bodyPr>
            <a:normAutofit lnSpcReduction="10000"/>
          </a:bodyPr>
          <a:lstStyle/>
          <a:p>
            <a:pPr marL="0" indent="0">
              <a:buNone/>
            </a:pPr>
            <a:r>
              <a:rPr lang="el-GR" sz="3300" dirty="0">
                <a:latin typeface="Cambria" panose="02040503050406030204" pitchFamily="18" charset="0"/>
              </a:rPr>
              <a:t>Ήταν ακριβώς η έλλειψη εμπειρικών δεδομένων είχε οδηγήσει κατά τον 19</a:t>
            </a:r>
            <a:r>
              <a:rPr lang="el-GR" sz="3300" baseline="30000" dirty="0">
                <a:latin typeface="Cambria" panose="02040503050406030204" pitchFamily="18" charset="0"/>
              </a:rPr>
              <a:t>ο</a:t>
            </a:r>
            <a:r>
              <a:rPr lang="el-GR" sz="3300" dirty="0">
                <a:latin typeface="Cambria" panose="02040503050406030204" pitchFamily="18" charset="0"/>
              </a:rPr>
              <a:t> αιώνα [1866] </a:t>
            </a:r>
            <a:r>
              <a:rPr lang="el-GR" sz="3300" dirty="0" smtClean="0">
                <a:latin typeface="Cambria" panose="02040503050406030204" pitchFamily="18" charset="0"/>
              </a:rPr>
              <a:t>την</a:t>
            </a:r>
            <a:r>
              <a:rPr lang="el-GR" sz="3300" dirty="0">
                <a:latin typeface="Cambria" panose="02040503050406030204" pitchFamily="18" charset="0"/>
              </a:rPr>
              <a:t> </a:t>
            </a:r>
            <a:r>
              <a:rPr lang="en-US" sz="3300" b="1" i="1" dirty="0" err="1">
                <a:latin typeface="Cambria" panose="02040503050406030204" pitchFamily="18" charset="0"/>
              </a:rPr>
              <a:t>Soci</a:t>
            </a:r>
            <a:r>
              <a:rPr lang="el-GR" sz="3300" b="1" i="1" dirty="0">
                <a:latin typeface="Cambria" panose="02040503050406030204" pitchFamily="18" charset="0"/>
              </a:rPr>
              <a:t>é</a:t>
            </a:r>
            <a:r>
              <a:rPr lang="en-US" sz="3300" b="1" i="1" dirty="0">
                <a:latin typeface="Cambria" panose="02040503050406030204" pitchFamily="18" charset="0"/>
              </a:rPr>
              <a:t>t</a:t>
            </a:r>
            <a:r>
              <a:rPr lang="el-GR" sz="3300" b="1" i="1" dirty="0">
                <a:latin typeface="Cambria" panose="02040503050406030204" pitchFamily="18" charset="0"/>
              </a:rPr>
              <a:t>é </a:t>
            </a:r>
            <a:r>
              <a:rPr lang="en-US" sz="3300" b="1" i="1" dirty="0">
                <a:latin typeface="Cambria" panose="02040503050406030204" pitchFamily="18" charset="0"/>
              </a:rPr>
              <a:t>de </a:t>
            </a:r>
            <a:r>
              <a:rPr lang="en-US" sz="3300" b="1" i="1" dirty="0" err="1">
                <a:latin typeface="Cambria" panose="02040503050406030204" pitchFamily="18" charset="0"/>
              </a:rPr>
              <a:t>Linguistique</a:t>
            </a:r>
            <a:r>
              <a:rPr lang="en-US" sz="3300" b="1" i="1" dirty="0">
                <a:latin typeface="Cambria" panose="02040503050406030204" pitchFamily="18" charset="0"/>
              </a:rPr>
              <a:t> de Paris</a:t>
            </a:r>
            <a:r>
              <a:rPr lang="el-GR" sz="3300" b="1" dirty="0">
                <a:latin typeface="Cambria" panose="02040503050406030204" pitchFamily="18" charset="0"/>
              </a:rPr>
              <a:t> που εκδίδει το </a:t>
            </a:r>
            <a:r>
              <a:rPr lang="el-GR" sz="3300" b="1" dirty="0" smtClean="0">
                <a:latin typeface="Cambria" panose="02040503050406030204" pitchFamily="18" charset="0"/>
              </a:rPr>
              <a:t>γλωσσολογικό περιοδικό</a:t>
            </a:r>
            <a:r>
              <a:rPr lang="el-GR" sz="3300" b="1" dirty="0">
                <a:latin typeface="Cambria" panose="02040503050406030204" pitchFamily="18" charset="0"/>
              </a:rPr>
              <a:t> </a:t>
            </a:r>
            <a:r>
              <a:rPr lang="en-US" sz="3300" i="1" dirty="0">
                <a:latin typeface="Cambria" panose="02040503050406030204" pitchFamily="18" charset="0"/>
              </a:rPr>
              <a:t>Bulletin </a:t>
            </a:r>
            <a:r>
              <a:rPr lang="en-US" sz="3300" i="1" dirty="0" smtClean="0">
                <a:latin typeface="Cambria" panose="02040503050406030204" pitchFamily="18" charset="0"/>
              </a:rPr>
              <a:t>de</a:t>
            </a:r>
            <a:r>
              <a:rPr lang="en-US" sz="3300" i="1" dirty="0">
                <a:latin typeface="Cambria" panose="02040503050406030204" pitchFamily="18" charset="0"/>
              </a:rPr>
              <a:t> la </a:t>
            </a:r>
            <a:r>
              <a:rPr lang="en-US" sz="3300" i="1" dirty="0" err="1">
                <a:latin typeface="Cambria" panose="02040503050406030204" pitchFamily="18" charset="0"/>
              </a:rPr>
              <a:t>Soci</a:t>
            </a:r>
            <a:r>
              <a:rPr lang="el-GR" sz="3300" i="1" dirty="0">
                <a:latin typeface="Cambria" panose="02040503050406030204" pitchFamily="18" charset="0"/>
              </a:rPr>
              <a:t>é</a:t>
            </a:r>
            <a:r>
              <a:rPr lang="en-US" sz="3300" i="1" dirty="0">
                <a:latin typeface="Cambria" panose="02040503050406030204" pitchFamily="18" charset="0"/>
              </a:rPr>
              <a:t>t</a:t>
            </a:r>
            <a:r>
              <a:rPr lang="el-GR" sz="3300" i="1" dirty="0">
                <a:latin typeface="Cambria" panose="02040503050406030204" pitchFamily="18" charset="0"/>
              </a:rPr>
              <a:t>é </a:t>
            </a:r>
            <a:r>
              <a:rPr lang="en-US" sz="3300" i="1" dirty="0">
                <a:latin typeface="Cambria" panose="02040503050406030204" pitchFamily="18" charset="0"/>
              </a:rPr>
              <a:t>de </a:t>
            </a:r>
            <a:r>
              <a:rPr lang="en-US" sz="3300" i="1" dirty="0" err="1" smtClean="0">
                <a:latin typeface="Cambria" panose="02040503050406030204" pitchFamily="18" charset="0"/>
              </a:rPr>
              <a:t>Linguistique</a:t>
            </a:r>
            <a:r>
              <a:rPr lang="en-US" sz="3300" i="1" dirty="0">
                <a:latin typeface="Cambria" panose="02040503050406030204" pitchFamily="18" charset="0"/>
              </a:rPr>
              <a:t> </a:t>
            </a:r>
            <a:r>
              <a:rPr lang="el-GR" sz="3300" dirty="0" smtClean="0">
                <a:latin typeface="Cambria" panose="02040503050406030204" pitchFamily="18" charset="0"/>
              </a:rPr>
              <a:t>στην </a:t>
            </a:r>
            <a:r>
              <a:rPr lang="el-GR" sz="3300" dirty="0">
                <a:latin typeface="Cambria" panose="02040503050406030204" pitchFamily="18" charset="0"/>
              </a:rPr>
              <a:t>απόφαση να μην δέχεται πλέον άρθρα για δημοσίευση που να αφορούν το θέμα την προέλευσης της ανθρώπινης γλώσσας μία νοοτροπία που παρέμεινε σε πολλά πανεπιστημιακά ιδρύματα και γενικότερα στην έρευνα μέχρι και μετά τα μέσα του 20</a:t>
            </a:r>
            <a:r>
              <a:rPr lang="el-GR" sz="3300" baseline="30000" dirty="0">
                <a:latin typeface="Cambria" panose="02040503050406030204" pitchFamily="18" charset="0"/>
              </a:rPr>
              <a:t>ου</a:t>
            </a:r>
            <a:r>
              <a:rPr lang="el-GR" sz="3300" dirty="0">
                <a:latin typeface="Cambria" panose="02040503050406030204" pitchFamily="18" charset="0"/>
              </a:rPr>
              <a:t> αιώνα (</a:t>
            </a:r>
            <a:r>
              <a:rPr lang="en-US" sz="3300" dirty="0" err="1">
                <a:latin typeface="Cambria" panose="02040503050406030204" pitchFamily="18" charset="0"/>
              </a:rPr>
              <a:t>Stam</a:t>
            </a:r>
            <a:r>
              <a:rPr lang="en-US" sz="3300" dirty="0">
                <a:latin typeface="Cambria" panose="02040503050406030204" pitchFamily="18" charset="0"/>
              </a:rPr>
              <a:t> </a:t>
            </a:r>
            <a:r>
              <a:rPr lang="el-GR" sz="3300" dirty="0">
                <a:latin typeface="Cambria" panose="02040503050406030204" pitchFamily="18" charset="0"/>
              </a:rPr>
              <a:t>1976). </a:t>
            </a:r>
            <a:endParaRPr lang="en-US" sz="3300"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369308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0505" y="235950"/>
            <a:ext cx="10515600" cy="1325563"/>
          </a:xfrm>
        </p:spPr>
        <p:txBody>
          <a:bodyPr/>
          <a:lstStyle/>
          <a:p>
            <a:r>
              <a:rPr lang="el-GR" dirty="0" smtClean="0">
                <a:latin typeface="Cambria" panose="02040503050406030204" pitchFamily="18" charset="0"/>
              </a:rPr>
              <a:t>ΠΑΛΑΙΟΑΝΘΡΩΠΟΛΟΓΙΚΑ ΕΥΡΗΜΑΤΑ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140676" y="1561513"/>
            <a:ext cx="11943471" cy="5192225"/>
          </a:xfrm>
        </p:spPr>
        <p:txBody>
          <a:bodyPr>
            <a:noAutofit/>
          </a:bodyPr>
          <a:lstStyle/>
          <a:p>
            <a:r>
              <a:rPr lang="el-GR" sz="3300" dirty="0" smtClean="0">
                <a:latin typeface="Cambria" panose="02040503050406030204" pitchFamily="18" charset="0"/>
              </a:rPr>
              <a:t>Ξεκινώντας </a:t>
            </a:r>
            <a:r>
              <a:rPr lang="el-GR" sz="3300" dirty="0">
                <a:latin typeface="Cambria" panose="02040503050406030204" pitchFamily="18" charset="0"/>
              </a:rPr>
              <a:t>από τα </a:t>
            </a:r>
            <a:r>
              <a:rPr lang="el-GR" sz="3300" b="1" dirty="0" err="1">
                <a:latin typeface="Cambria" panose="02040503050406030204" pitchFamily="18" charset="0"/>
              </a:rPr>
              <a:t>παλαιοανθρωπολογικά</a:t>
            </a:r>
            <a:r>
              <a:rPr lang="el-GR" sz="3300" b="1" dirty="0">
                <a:latin typeface="Cambria" panose="02040503050406030204" pitchFamily="18" charset="0"/>
              </a:rPr>
              <a:t> ευρήματα</a:t>
            </a:r>
            <a:r>
              <a:rPr lang="el-GR" sz="3300" dirty="0">
                <a:latin typeface="Cambria" panose="02040503050406030204" pitchFamily="18" charset="0"/>
              </a:rPr>
              <a:t> θα αναφέρουμε συνοπτικά μια σειρά ανθρωποειδών και ακολούθως θα πούμε με ποια κριτήρια σήμερα τραβάμε τη διαχωριστική γραμμή όσον αφορά την ομιλία, η οποία είναι μέρος αυτού που ονομάζεται </a:t>
            </a:r>
            <a:r>
              <a:rPr lang="el-GR" sz="3300" b="1" dirty="0">
                <a:latin typeface="Cambria" panose="02040503050406030204" pitchFamily="18" charset="0"/>
              </a:rPr>
              <a:t>μοντέρνα </a:t>
            </a:r>
            <a:r>
              <a:rPr lang="el-GR" sz="3300" b="1" dirty="0" smtClean="0">
                <a:latin typeface="Cambria" panose="02040503050406030204" pitchFamily="18" charset="0"/>
              </a:rPr>
              <a:t>συμπεριφορά</a:t>
            </a:r>
            <a:r>
              <a:rPr lang="en-US" sz="3300" b="1" dirty="0" smtClean="0">
                <a:latin typeface="Cambria" panose="02040503050406030204" pitchFamily="18" charset="0"/>
              </a:rPr>
              <a:t> </a:t>
            </a:r>
            <a:r>
              <a:rPr lang="en-US" sz="3300" dirty="0" smtClean="0">
                <a:latin typeface="Cambria" panose="02040503050406030204" pitchFamily="18" charset="0"/>
              </a:rPr>
              <a:t>(modern behavior)</a:t>
            </a:r>
            <a:r>
              <a:rPr lang="el-GR" sz="3300" dirty="0" smtClean="0">
                <a:latin typeface="Cambria" panose="02040503050406030204" pitchFamily="18" charset="0"/>
              </a:rPr>
              <a:t>.</a:t>
            </a:r>
            <a:endParaRPr lang="en-US" sz="3300" dirty="0">
              <a:latin typeface="Cambria" panose="02040503050406030204" pitchFamily="18" charset="0"/>
            </a:endParaRPr>
          </a:p>
          <a:p>
            <a:pPr marL="0" indent="0">
              <a:buNone/>
            </a:pPr>
            <a:endParaRPr lang="en-US" sz="2200" dirty="0">
              <a:latin typeface="Cambria" panose="02040503050406030204" pitchFamily="18" charset="0"/>
            </a:endParaRPr>
          </a:p>
          <a:p>
            <a:endParaRPr lang="en-US" sz="2200" dirty="0">
              <a:latin typeface="Cambria" panose="02040503050406030204" pitchFamily="18" charset="0"/>
            </a:endParaRPr>
          </a:p>
        </p:txBody>
      </p:sp>
    </p:spTree>
    <p:extLst>
      <p:ext uri="{BB962C8B-B14F-4D97-AF65-F5344CB8AC3E}">
        <p14:creationId xmlns:p14="http://schemas.microsoft.com/office/powerpoint/2010/main" val="204157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4696" y="200533"/>
            <a:ext cx="10515600" cy="1325563"/>
          </a:xfrm>
        </p:spPr>
        <p:txBody>
          <a:bodyPr/>
          <a:lstStyle/>
          <a:p>
            <a:r>
              <a:rPr lang="el-GR" b="1" dirty="0" smtClean="0">
                <a:solidFill>
                  <a:srgbClr val="760000"/>
                </a:solidFill>
                <a:latin typeface="Cambria" panose="02040503050406030204" pitchFamily="18" charset="0"/>
              </a:rPr>
              <a:t>Μοντέρνα συμπεριφορά</a:t>
            </a:r>
            <a:endParaRPr lang="en-US" b="1" dirty="0">
              <a:solidFill>
                <a:srgbClr val="760000"/>
              </a:solidFill>
              <a:latin typeface="Cambria" panose="02040503050406030204" pitchFamily="18" charset="0"/>
            </a:endParaRPr>
          </a:p>
        </p:txBody>
      </p:sp>
      <p:sp>
        <p:nvSpPr>
          <p:cNvPr id="3" name="Θέση περιεχομένου 2"/>
          <p:cNvSpPr>
            <a:spLocks noGrp="1"/>
          </p:cNvSpPr>
          <p:nvPr>
            <p:ph idx="1"/>
          </p:nvPr>
        </p:nvSpPr>
        <p:spPr>
          <a:xfrm>
            <a:off x="234696" y="1690688"/>
            <a:ext cx="11722607" cy="4828031"/>
          </a:xfrm>
        </p:spPr>
        <p:txBody>
          <a:bodyPr>
            <a:normAutofit fontScale="92500"/>
          </a:bodyPr>
          <a:lstStyle/>
          <a:p>
            <a:r>
              <a:rPr lang="el-GR" sz="3300" dirty="0">
                <a:latin typeface="Cambria" panose="02040503050406030204" pitchFamily="18" charset="0"/>
              </a:rPr>
              <a:t>Η ανθρώπινη γλώσσα είναι μέρος και πιθανόν βάση αυτού που ονομάζεται </a:t>
            </a:r>
            <a:r>
              <a:rPr lang="el-GR" sz="3300" b="1" dirty="0">
                <a:latin typeface="Cambria" panose="02040503050406030204" pitchFamily="18" charset="0"/>
              </a:rPr>
              <a:t>Μοντέρνα-Σύγχρονη</a:t>
            </a:r>
            <a:r>
              <a:rPr lang="el-GR" sz="3300" dirty="0">
                <a:latin typeface="Cambria" panose="02040503050406030204" pitchFamily="18" charset="0"/>
              </a:rPr>
              <a:t> Συμπεριφορά.</a:t>
            </a:r>
            <a:endParaRPr lang="en-US" sz="3300" dirty="0">
              <a:latin typeface="Cambria" panose="02040503050406030204" pitchFamily="18" charset="0"/>
            </a:endParaRPr>
          </a:p>
          <a:p>
            <a:r>
              <a:rPr lang="el-GR" sz="3300" dirty="0">
                <a:latin typeface="Cambria" panose="02040503050406030204" pitchFamily="18" charset="0"/>
              </a:rPr>
              <a:t>Αυτή είναι η συμπεριφορά που διαφοροποιεί τον </a:t>
            </a:r>
            <a:r>
              <a:rPr lang="en-US" sz="3300" dirty="0">
                <a:latin typeface="Cambria" panose="02040503050406030204" pitchFamily="18" charset="0"/>
              </a:rPr>
              <a:t>homo sapiens</a:t>
            </a:r>
            <a:r>
              <a:rPr lang="el-GR" sz="3300" dirty="0">
                <a:latin typeface="Cambria" panose="02040503050406030204" pitchFamily="18" charset="0"/>
              </a:rPr>
              <a:t> από τα υπόλοιπα, προγενέστερα και σύγχρονα συγγενή </a:t>
            </a:r>
            <a:r>
              <a:rPr lang="el-GR" sz="3300" dirty="0" smtClean="0">
                <a:latin typeface="Cambria" panose="02040503050406030204" pitchFamily="18" charset="0"/>
              </a:rPr>
              <a:t>είδη</a:t>
            </a:r>
            <a:r>
              <a:rPr lang="en-US" sz="3300" dirty="0" smtClean="0">
                <a:latin typeface="Cambria" panose="02040503050406030204" pitchFamily="18" charset="0"/>
              </a:rPr>
              <a:t>.</a:t>
            </a:r>
          </a:p>
          <a:p>
            <a:r>
              <a:rPr lang="en-US" sz="3300" dirty="0" smtClean="0">
                <a:latin typeface="Cambria" panose="02040503050406030204" pitchFamily="18" charset="0"/>
              </a:rPr>
              <a:t>N</a:t>
            </a:r>
            <a:r>
              <a:rPr lang="el-GR" sz="3300" dirty="0" smtClean="0">
                <a:latin typeface="Cambria" panose="02040503050406030204" pitchFamily="18" charset="0"/>
              </a:rPr>
              <a:t>α επισημάνουμε πως </a:t>
            </a:r>
            <a:r>
              <a:rPr lang="el-GR" sz="3300" dirty="0">
                <a:latin typeface="Cambria" panose="02040503050406030204" pitchFamily="18" charset="0"/>
              </a:rPr>
              <a:t>όλα τα είδη στο ζωικό βασίλειο είναι συγγενή, απλά άλλα είναι συγγενέστερα από </a:t>
            </a:r>
            <a:r>
              <a:rPr lang="el-GR" sz="3300" dirty="0" smtClean="0">
                <a:latin typeface="Cambria" panose="02040503050406030204" pitchFamily="18" charset="0"/>
              </a:rPr>
              <a:t>άλλα. </a:t>
            </a:r>
          </a:p>
          <a:p>
            <a:r>
              <a:rPr lang="el-GR" sz="3300" dirty="0" smtClean="0">
                <a:latin typeface="Cambria" panose="02040503050406030204" pitchFamily="18" charset="0"/>
              </a:rPr>
              <a:t>Αυτό </a:t>
            </a:r>
            <a:r>
              <a:rPr lang="el-GR" sz="3300" dirty="0">
                <a:latin typeface="Cambria" panose="02040503050406030204" pitchFamily="18" charset="0"/>
              </a:rPr>
              <a:t>λοιπόν που διαφοροποιεί κατά βάση τον άνθρωπο από τα υπόλοιπα είδη είναι ο συμβολικός-αφαιρετικός λογισμός, η αποσύνδεση από το εδώ και το τώρα [σε υψηλότερο βαθμό από άλλα είδη] και η </a:t>
            </a:r>
            <a:r>
              <a:rPr lang="el-GR" sz="3300" dirty="0" smtClean="0">
                <a:latin typeface="Cambria" panose="02040503050406030204" pitchFamily="18" charset="0"/>
              </a:rPr>
              <a:t>δημιουργικότητα-</a:t>
            </a:r>
            <a:r>
              <a:rPr lang="el-GR" sz="3300" dirty="0" err="1" smtClean="0">
                <a:latin typeface="Cambria" panose="02040503050406030204" pitchFamily="18" charset="0"/>
              </a:rPr>
              <a:t>κατασκευαστικότητα</a:t>
            </a:r>
            <a:r>
              <a:rPr lang="el-GR" sz="3300" dirty="0" smtClean="0">
                <a:latin typeface="Cambria" panose="02040503050406030204" pitchFamily="18" charset="0"/>
              </a:rPr>
              <a:t>.</a:t>
            </a:r>
            <a:endParaRPr lang="en-US" sz="3300"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169316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761" y="310261"/>
            <a:ext cx="10515600" cy="1325563"/>
          </a:xfrm>
        </p:spPr>
        <p:txBody>
          <a:bodyPr/>
          <a:lstStyle/>
          <a:p>
            <a:r>
              <a:rPr lang="el-GR" b="1" dirty="0" smtClean="0">
                <a:solidFill>
                  <a:srgbClr val="760000"/>
                </a:solidFill>
                <a:latin typeface="Cambria" panose="02040503050406030204" pitchFamily="18" charset="0"/>
              </a:rPr>
              <a:t>Μοντέρνα συμπεριφορά</a:t>
            </a:r>
            <a:endParaRPr lang="en-US" b="1" dirty="0">
              <a:solidFill>
                <a:srgbClr val="760000"/>
              </a:solidFill>
              <a:latin typeface="Cambria" panose="02040503050406030204" pitchFamily="18" charset="0"/>
            </a:endParaRPr>
          </a:p>
        </p:txBody>
      </p:sp>
      <p:sp>
        <p:nvSpPr>
          <p:cNvPr id="3" name="Θέση περιεχομένου 2"/>
          <p:cNvSpPr>
            <a:spLocks noGrp="1"/>
          </p:cNvSpPr>
          <p:nvPr>
            <p:ph idx="1"/>
          </p:nvPr>
        </p:nvSpPr>
        <p:spPr>
          <a:xfrm>
            <a:off x="365761" y="1825625"/>
            <a:ext cx="11394830" cy="4786190"/>
          </a:xfrm>
        </p:spPr>
        <p:txBody>
          <a:bodyPr>
            <a:normAutofit/>
          </a:bodyPr>
          <a:lstStyle/>
          <a:p>
            <a:pPr marL="0" indent="0">
              <a:buNone/>
            </a:pPr>
            <a:r>
              <a:rPr lang="el-GR" sz="3300" dirty="0">
                <a:latin typeface="Cambria" panose="02040503050406030204" pitchFamily="18" charset="0"/>
              </a:rPr>
              <a:t>Η ανθρώπινη γλώσσα είναι μέρος και πιθανόν βάση αυτού που ονομάζεται </a:t>
            </a:r>
            <a:r>
              <a:rPr lang="el-GR" sz="3300" b="1" dirty="0">
                <a:latin typeface="Cambria" panose="02040503050406030204" pitchFamily="18" charset="0"/>
              </a:rPr>
              <a:t>Μοντέρνα-Σύγχρονη</a:t>
            </a:r>
            <a:r>
              <a:rPr lang="el-GR" sz="3300" dirty="0">
                <a:latin typeface="Cambria" panose="02040503050406030204" pitchFamily="18" charset="0"/>
              </a:rPr>
              <a:t> Συμπεριφορά.</a:t>
            </a:r>
            <a:endParaRPr lang="en-US" sz="3300" dirty="0">
              <a:latin typeface="Cambria" panose="02040503050406030204" pitchFamily="18" charset="0"/>
            </a:endParaRPr>
          </a:p>
          <a:p>
            <a:pPr marL="514350" indent="-514350">
              <a:buFont typeface="+mj-lt"/>
              <a:buAutoNum type="arabicPeriod"/>
            </a:pPr>
            <a:r>
              <a:rPr lang="el-GR" sz="3300" dirty="0" smtClean="0">
                <a:latin typeface="Cambria" panose="02040503050406030204" pitchFamily="18" charset="0"/>
              </a:rPr>
              <a:t>Εμπόριο μακρινών αποστάσεων</a:t>
            </a:r>
          </a:p>
          <a:p>
            <a:pPr marL="514350" indent="-514350">
              <a:buFont typeface="+mj-lt"/>
              <a:buAutoNum type="arabicPeriod"/>
            </a:pPr>
            <a:r>
              <a:rPr lang="el-GR" sz="3300" dirty="0" smtClean="0">
                <a:latin typeface="Cambria" panose="02040503050406030204" pitchFamily="18" charset="0"/>
              </a:rPr>
              <a:t>Ψάρεμα-κυνήγι</a:t>
            </a:r>
          </a:p>
          <a:p>
            <a:pPr marL="514350" indent="-514350">
              <a:buFont typeface="+mj-lt"/>
              <a:buAutoNum type="arabicPeriod"/>
            </a:pPr>
            <a:r>
              <a:rPr lang="el-GR" sz="3300" dirty="0" smtClean="0">
                <a:latin typeface="Cambria" panose="02040503050406030204" pitchFamily="18" charset="0"/>
              </a:rPr>
              <a:t>Θρησκεία (ταφή νεκρών)</a:t>
            </a:r>
          </a:p>
          <a:p>
            <a:pPr marL="514350" indent="-514350">
              <a:buFont typeface="+mj-lt"/>
              <a:buAutoNum type="arabicPeriod"/>
            </a:pPr>
            <a:r>
              <a:rPr lang="el-GR" sz="3300" dirty="0" smtClean="0">
                <a:latin typeface="Cambria" panose="02040503050406030204" pitchFamily="18" charset="0"/>
              </a:rPr>
              <a:t>Αισθητική (διακόσμηση σκευών, χώρου, </a:t>
            </a:r>
            <a:r>
              <a:rPr lang="el-GR" sz="3300" dirty="0" err="1" smtClean="0">
                <a:latin typeface="Cambria" panose="02040503050406030204" pitchFamily="18" charset="0"/>
              </a:rPr>
              <a:t>αυτοστολισμός</a:t>
            </a:r>
            <a:r>
              <a:rPr lang="el-GR" sz="3300" dirty="0" smtClean="0">
                <a:latin typeface="Cambria" panose="02040503050406030204" pitchFamily="18" charset="0"/>
              </a:rPr>
              <a:t>)</a:t>
            </a:r>
            <a:endParaRPr lang="el-GR" sz="3300" dirty="0">
              <a:latin typeface="Cambria" panose="02040503050406030204" pitchFamily="18" charset="0"/>
            </a:endParaRP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8900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761" y="310261"/>
            <a:ext cx="10515600" cy="1325563"/>
          </a:xfrm>
        </p:spPr>
        <p:txBody>
          <a:bodyPr/>
          <a:lstStyle/>
          <a:p>
            <a:r>
              <a:rPr lang="el-GR" b="1" dirty="0" smtClean="0">
                <a:solidFill>
                  <a:srgbClr val="760000"/>
                </a:solidFill>
                <a:latin typeface="Cambria" panose="02040503050406030204" pitchFamily="18" charset="0"/>
              </a:rPr>
              <a:t>Μοντέρνα συμπεριφορά</a:t>
            </a:r>
            <a:endParaRPr lang="en-US" b="1" dirty="0">
              <a:solidFill>
                <a:srgbClr val="760000"/>
              </a:solidFill>
              <a:latin typeface="Cambria" panose="02040503050406030204" pitchFamily="18" charset="0"/>
            </a:endParaRPr>
          </a:p>
        </p:txBody>
      </p:sp>
      <p:sp>
        <p:nvSpPr>
          <p:cNvPr id="3" name="Θέση περιεχομένου 2"/>
          <p:cNvSpPr>
            <a:spLocks noGrp="1"/>
          </p:cNvSpPr>
          <p:nvPr>
            <p:ph idx="1"/>
          </p:nvPr>
        </p:nvSpPr>
        <p:spPr>
          <a:xfrm>
            <a:off x="365761" y="1825625"/>
            <a:ext cx="11394830" cy="4786190"/>
          </a:xfrm>
        </p:spPr>
        <p:txBody>
          <a:bodyPr>
            <a:normAutofit fontScale="92500" lnSpcReduction="10000"/>
          </a:bodyPr>
          <a:lstStyle/>
          <a:p>
            <a:pPr marL="0" indent="0">
              <a:buNone/>
            </a:pPr>
            <a:r>
              <a:rPr lang="el-GR" sz="3300" dirty="0"/>
              <a:t>Η ανθρώπινη γλώσσα είναι μέρος και πιθανόν βάση αυτού που ονομάζεται </a:t>
            </a:r>
            <a:r>
              <a:rPr lang="el-GR" sz="3300" b="1" dirty="0"/>
              <a:t>Μοντέρνα-Σύγχρονη</a:t>
            </a:r>
            <a:r>
              <a:rPr lang="el-GR" sz="3300" dirty="0"/>
              <a:t> Συμπεριφορά.</a:t>
            </a:r>
            <a:endParaRPr lang="en-US" sz="3300" dirty="0"/>
          </a:p>
          <a:p>
            <a:pPr marL="514350" indent="-514350">
              <a:buFont typeface="+mj-lt"/>
              <a:buAutoNum type="arabicPeriod"/>
            </a:pPr>
            <a:r>
              <a:rPr lang="el-GR" sz="3300" dirty="0" smtClean="0"/>
              <a:t>Εμπόριο μακρινών αποστάσεων</a:t>
            </a:r>
          </a:p>
          <a:p>
            <a:pPr marL="514350" indent="-514350">
              <a:buFont typeface="+mj-lt"/>
              <a:buAutoNum type="arabicPeriod"/>
            </a:pPr>
            <a:r>
              <a:rPr lang="el-GR" sz="3300" dirty="0" smtClean="0"/>
              <a:t>Ψάρεμα-κυνήγι</a:t>
            </a:r>
          </a:p>
          <a:p>
            <a:pPr marL="514350" indent="-514350">
              <a:buFont typeface="+mj-lt"/>
              <a:buAutoNum type="arabicPeriod"/>
            </a:pPr>
            <a:r>
              <a:rPr lang="el-GR" sz="3300" dirty="0" smtClean="0"/>
              <a:t>Θρησκεία (ταφή νεκρών)</a:t>
            </a:r>
          </a:p>
          <a:p>
            <a:pPr marL="514350" indent="-514350">
              <a:buFont typeface="+mj-lt"/>
              <a:buAutoNum type="arabicPeriod"/>
            </a:pPr>
            <a:r>
              <a:rPr lang="el-GR" sz="3300" dirty="0" smtClean="0"/>
              <a:t>Αισθητική (διακόσμηση σκευών, χώρου, </a:t>
            </a:r>
            <a:r>
              <a:rPr lang="el-GR" sz="3300" dirty="0" err="1" smtClean="0"/>
              <a:t>αυτοστολισμός</a:t>
            </a:r>
            <a:r>
              <a:rPr lang="el-GR" sz="3300" dirty="0" smtClean="0"/>
              <a:t>)</a:t>
            </a:r>
            <a:endParaRPr lang="el-GR" sz="3300" dirty="0"/>
          </a:p>
          <a:p>
            <a:pPr marL="0" indent="0">
              <a:buNone/>
            </a:pPr>
            <a:endParaRPr lang="el-GR" sz="3300" dirty="0" smtClean="0">
              <a:solidFill>
                <a:srgbClr val="C00000"/>
              </a:solidFill>
            </a:endParaRPr>
          </a:p>
          <a:p>
            <a:pPr marL="0" indent="0">
              <a:buNone/>
            </a:pPr>
            <a:r>
              <a:rPr lang="el-GR" sz="3300" dirty="0" smtClean="0">
                <a:solidFill>
                  <a:srgbClr val="C00000"/>
                </a:solidFill>
              </a:rPr>
              <a:t>Όχι ο πόλεμος, γιατί πόλεμοι συμβαίνουν και στο ζωικό βασίλειο, π.χ. μυρμήγκια [πόλεμος: οργανωμένη επίθεση ομάδας προς άλλη με αμοιβαία πρόθεση τον αφανισμό]</a:t>
            </a:r>
            <a:endParaRPr lang="en-US" sz="3300" dirty="0">
              <a:solidFill>
                <a:srgbClr val="C00000"/>
              </a:solidFill>
            </a:endParaRPr>
          </a:p>
          <a:p>
            <a:endParaRPr lang="en-US" dirty="0"/>
          </a:p>
        </p:txBody>
      </p:sp>
    </p:spTree>
    <p:extLst>
      <p:ext uri="{BB962C8B-B14F-4D97-AF65-F5344CB8AC3E}">
        <p14:creationId xmlns:p14="http://schemas.microsoft.com/office/powerpoint/2010/main" val="223581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9100" y="365125"/>
            <a:ext cx="11353800" cy="1325563"/>
          </a:xfrm>
        </p:spPr>
        <p:txBody>
          <a:bodyPr>
            <a:normAutofit fontScale="90000"/>
          </a:bodyPr>
          <a:lstStyle/>
          <a:p>
            <a:r>
              <a:rPr lang="el-GR" dirty="0" smtClean="0">
                <a:latin typeface="Cambria" panose="02040503050406030204" pitchFamily="18" charset="0"/>
              </a:rPr>
              <a:t>Πόσο μοντέρνα είναι η μοντέρνα συμπεριφορά.. (τουλάχιστον πριν 300.000 πριν)</a:t>
            </a:r>
            <a:endParaRPr lang="en-US" dirty="0">
              <a:latin typeface="Cambria" panose="02040503050406030204" pitchFamily="18" charset="0"/>
            </a:endParaRPr>
          </a:p>
        </p:txBody>
      </p:sp>
      <p:sp>
        <p:nvSpPr>
          <p:cNvPr id="3" name="Θέση περιεχομένου 2"/>
          <p:cNvSpPr>
            <a:spLocks noGrp="1"/>
          </p:cNvSpPr>
          <p:nvPr>
            <p:ph idx="1"/>
          </p:nvPr>
        </p:nvSpPr>
        <p:spPr>
          <a:xfrm>
            <a:off x="725658" y="1966302"/>
            <a:ext cx="11047242" cy="4351338"/>
          </a:xfrm>
        </p:spPr>
        <p:txBody>
          <a:bodyPr>
            <a:normAutofit/>
          </a:bodyPr>
          <a:lstStyle/>
          <a:p>
            <a:r>
              <a:rPr lang="el-GR" sz="3300" dirty="0" smtClean="0">
                <a:latin typeface="Cambria" panose="02040503050406030204" pitchFamily="18" charset="0"/>
              </a:rPr>
              <a:t>ΕΝΔΕΙΚΤΙΚΑ</a:t>
            </a:r>
            <a:r>
              <a:rPr lang="el-GR" sz="3300" dirty="0">
                <a:latin typeface="Cambria" panose="02040503050406030204" pitchFamily="18" charset="0"/>
              </a:rPr>
              <a:t>: Κατασκευή εργαλείων, ψάρεμα, εμπόριο, δηλαδή ανταλλαγή πραγμάτων μεταξύ ομάδων που βρίσκονται σε σημαντική απόσταση μεταξύ τους, ο στολισμός του σώματος, στον οποίο εντάσσεται και η ένδυση, τα ταφικά έθιμα [τελετουργίες], οι διάφορες μορφές τέχνης, η μουσική, το παιχνίδι, η μαγειρική</a:t>
            </a:r>
            <a:r>
              <a:rPr lang="el-GR" sz="3300" dirty="0" smtClean="0">
                <a:latin typeface="Cambria" panose="02040503050406030204" pitchFamily="18" charset="0"/>
              </a:rPr>
              <a:t>.</a:t>
            </a:r>
          </a:p>
          <a:p>
            <a:r>
              <a:rPr lang="el-GR" sz="3300" dirty="0" smtClean="0">
                <a:latin typeface="Cambria" panose="02040503050406030204" pitchFamily="18" charset="0"/>
              </a:rPr>
              <a:t>Όλα αυτά συνδέονται με την αφαιρετική σκέψη, την προνοητικότητα, αναζήτηση αιτιών, οργανωμένη σκέψη.</a:t>
            </a:r>
            <a:endParaRPr lang="en-US" sz="3300"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111452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9100" y="365125"/>
            <a:ext cx="11353800" cy="1325563"/>
          </a:xfrm>
        </p:spPr>
        <p:txBody>
          <a:bodyPr>
            <a:normAutofit/>
          </a:bodyPr>
          <a:lstStyle/>
          <a:p>
            <a:r>
              <a:rPr lang="el-GR" dirty="0" smtClean="0">
                <a:latin typeface="Cambria" panose="02040503050406030204" pitchFamily="18" charset="0"/>
              </a:rPr>
              <a:t>Συγκεκριμένα: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838200" y="1825625"/>
            <a:ext cx="10792968" cy="4351338"/>
          </a:xfrm>
        </p:spPr>
        <p:txBody>
          <a:bodyPr>
            <a:normAutofit/>
          </a:bodyPr>
          <a:lstStyle/>
          <a:p>
            <a:r>
              <a:rPr lang="el-GR" sz="3300" dirty="0" smtClean="0">
                <a:latin typeface="Cambria" panose="02040503050406030204" pitchFamily="18" charset="0"/>
              </a:rPr>
              <a:t>Στοιχεία </a:t>
            </a:r>
            <a:r>
              <a:rPr lang="el-GR" sz="3300" dirty="0">
                <a:latin typeface="Cambria" panose="02040503050406030204" pitchFamily="18" charset="0"/>
              </a:rPr>
              <a:t>συμπεριφοράς που απαντούν σε όλες τις ομάδες-κοινωνίες ανθρώπων, στο παρόν και σε όσο βάθος έχουμε στοιχεία: </a:t>
            </a:r>
            <a:r>
              <a:rPr lang="el-GR" sz="3300" i="1" dirty="0" smtClean="0">
                <a:latin typeface="Cambria" panose="02040503050406030204" pitchFamily="18" charset="0"/>
              </a:rPr>
              <a:t>θρησκεία</a:t>
            </a:r>
            <a:r>
              <a:rPr lang="el-GR" sz="3300" i="1" dirty="0">
                <a:latin typeface="Cambria" panose="02040503050406030204" pitchFamily="18" charset="0"/>
              </a:rPr>
              <a:t>, τέχνη, μουσική, χορός, παιχνίδια, χιούμορ</a:t>
            </a:r>
            <a:r>
              <a:rPr lang="el-GR" sz="3300" dirty="0">
                <a:latin typeface="Cambria" panose="02040503050406030204" pitchFamily="18" charset="0"/>
              </a:rPr>
              <a:t>, κυρίως σε ότι αφορά την έκφρασή τους μέσα από τη γλώσσα, γιατί ανάλογα υπάρχουν και στη συμπεριφορά των ζώων [ηθολογία των ζώων]. </a:t>
            </a:r>
            <a:endParaRPr lang="el-GR" sz="3300" dirty="0" smtClean="0">
              <a:latin typeface="Cambria" panose="02040503050406030204" pitchFamily="18" charset="0"/>
            </a:endParaRPr>
          </a:p>
          <a:p>
            <a:r>
              <a:rPr lang="el-GR" sz="3300" dirty="0" smtClean="0">
                <a:latin typeface="Cambria" panose="02040503050406030204" pitchFamily="18" charset="0"/>
              </a:rPr>
              <a:t>Όλα </a:t>
            </a:r>
            <a:r>
              <a:rPr lang="el-GR" sz="3300" dirty="0">
                <a:latin typeface="Cambria" panose="02040503050406030204" pitchFamily="18" charset="0"/>
              </a:rPr>
              <a:t>αυτά μοιάζουν να συνδέονται με την ικανότητα της </a:t>
            </a:r>
            <a:r>
              <a:rPr lang="el-GR" sz="3300" b="1" dirty="0">
                <a:latin typeface="Cambria" panose="02040503050406030204" pitchFamily="18" charset="0"/>
              </a:rPr>
              <a:t>επινόησης-κατασκευής</a:t>
            </a:r>
            <a:r>
              <a:rPr lang="el-GR" sz="3300" dirty="0">
                <a:latin typeface="Cambria" panose="02040503050406030204" pitchFamily="18" charset="0"/>
              </a:rPr>
              <a:t>, αλλά και ακολούθως </a:t>
            </a:r>
            <a:r>
              <a:rPr lang="el-GR" sz="3300" b="1" dirty="0">
                <a:latin typeface="Cambria" panose="02040503050406030204" pitchFamily="18" charset="0"/>
              </a:rPr>
              <a:t>εκμάθησης-υιοθέτησης</a:t>
            </a:r>
            <a:r>
              <a:rPr lang="el-GR" sz="3300" dirty="0">
                <a:latin typeface="Cambria" panose="02040503050406030204" pitchFamily="18" charset="0"/>
              </a:rPr>
              <a:t> από τους </a:t>
            </a:r>
            <a:r>
              <a:rPr lang="el-GR" sz="3300" dirty="0" smtClean="0">
                <a:latin typeface="Cambria" panose="02040503050406030204" pitchFamily="18" charset="0"/>
              </a:rPr>
              <a:t>άλλους.</a:t>
            </a:r>
            <a:endParaRPr lang="en-US" sz="3300" dirty="0">
              <a:latin typeface="Cambria" panose="02040503050406030204" pitchFamily="18" charset="0"/>
            </a:endParaRPr>
          </a:p>
        </p:txBody>
      </p:sp>
    </p:spTree>
    <p:extLst>
      <p:ext uri="{BB962C8B-B14F-4D97-AF65-F5344CB8AC3E}">
        <p14:creationId xmlns:p14="http://schemas.microsoft.com/office/powerpoint/2010/main" val="93346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mbria" panose="02040503050406030204" pitchFamily="18" charset="0"/>
              </a:rPr>
              <a:t>Έκφανση του συμβολικού λογισμού</a:t>
            </a:r>
            <a:endParaRPr lang="en-US"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pPr marL="0" indent="0">
              <a:buNone/>
            </a:pPr>
            <a:r>
              <a:rPr lang="el-GR" sz="3300" dirty="0" smtClean="0">
                <a:latin typeface="Cambria" panose="02040503050406030204" pitchFamily="18" charset="0"/>
              </a:rPr>
              <a:t>Η ανθρώπινη γλώσσα συγκεκριμένα, ως έκφανση του συμβολικού λογισμού, συνδέεται:</a:t>
            </a:r>
          </a:p>
          <a:p>
            <a:pPr marL="0" indent="0">
              <a:buNone/>
            </a:pPr>
            <a:endParaRPr lang="el-GR" sz="3300" dirty="0" smtClean="0">
              <a:latin typeface="Cambria" panose="02040503050406030204" pitchFamily="18" charset="0"/>
            </a:endParaRPr>
          </a:p>
          <a:p>
            <a:pPr marL="514350" indent="-514350">
              <a:buAutoNum type="arabicPeriod"/>
            </a:pPr>
            <a:r>
              <a:rPr lang="el-GR" sz="3300" dirty="0" smtClean="0">
                <a:latin typeface="Cambria" panose="02040503050406030204" pitchFamily="18" charset="0"/>
              </a:rPr>
              <a:t>Με τη θρησκεία (μεταφυσικές πεποιθήσεις)</a:t>
            </a:r>
          </a:p>
          <a:p>
            <a:pPr marL="514350" indent="-514350">
              <a:buAutoNum type="arabicPeriod"/>
            </a:pPr>
            <a:r>
              <a:rPr lang="el-GR" sz="3300" dirty="0" smtClean="0">
                <a:latin typeface="Cambria" panose="02040503050406030204" pitchFamily="18" charset="0"/>
              </a:rPr>
              <a:t>Με τα μαθηματικά (πρωτίστως λόγω του εμπορίου)</a:t>
            </a:r>
            <a:endParaRPr lang="en-US" sz="3300" dirty="0">
              <a:latin typeface="Cambria" panose="02040503050406030204" pitchFamily="18" charset="0"/>
            </a:endParaRPr>
          </a:p>
        </p:txBody>
      </p:sp>
    </p:spTree>
    <p:extLst>
      <p:ext uri="{BB962C8B-B14F-4D97-AF65-F5344CB8AC3E}">
        <p14:creationId xmlns:p14="http://schemas.microsoft.com/office/powerpoint/2010/main" val="399973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0328" y="0"/>
            <a:ext cx="10515600" cy="1325563"/>
          </a:xfrm>
        </p:spPr>
        <p:txBody>
          <a:bodyPr/>
          <a:lstStyle/>
          <a:p>
            <a:pPr algn="ctr"/>
            <a:r>
              <a:rPr lang="el-GR" dirty="0" smtClean="0">
                <a:latin typeface="Cambria" panose="02040503050406030204" pitchFamily="18" charset="0"/>
              </a:rPr>
              <a:t>Η γλώσσα είναι σύμβολο (ήχος-νόημα)</a:t>
            </a:r>
            <a:endParaRPr lang="en-US" dirty="0">
              <a:latin typeface="Cambria" panose="02040503050406030204" pitchFamily="18" charset="0"/>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592" y="1041009"/>
            <a:ext cx="9793073" cy="5807520"/>
          </a:xfrm>
        </p:spPr>
      </p:pic>
    </p:spTree>
    <p:extLst>
      <p:ext uri="{BB962C8B-B14F-4D97-AF65-F5344CB8AC3E}">
        <p14:creationId xmlns:p14="http://schemas.microsoft.com/office/powerpoint/2010/main" val="9401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atin typeface="Cambria" panose="02040503050406030204" pitchFamily="18" charset="0"/>
              </a:rPr>
              <a:t>Τα 5 </a:t>
            </a:r>
            <a:r>
              <a:rPr lang="en-US" b="1" dirty="0" smtClean="0">
                <a:latin typeface="Cambria" panose="02040503050406030204" pitchFamily="18" charset="0"/>
              </a:rPr>
              <a:t>B </a:t>
            </a:r>
            <a:r>
              <a:rPr lang="en-US" dirty="0" smtClean="0">
                <a:latin typeface="Cambria" panose="02040503050406030204" pitchFamily="18" charset="0"/>
              </a:rPr>
              <a:t>(</a:t>
            </a:r>
            <a:r>
              <a:rPr lang="el-GR" dirty="0" smtClean="0">
                <a:latin typeface="Cambria" panose="02040503050406030204" pitchFamily="18" charset="0"/>
              </a:rPr>
              <a:t>στα αγγλικά</a:t>
            </a:r>
            <a:r>
              <a:rPr lang="en-US" dirty="0" smtClean="0">
                <a:latin typeface="Cambria" panose="02040503050406030204" pitchFamily="18" charset="0"/>
              </a:rPr>
              <a:t>)</a:t>
            </a:r>
            <a:r>
              <a:rPr lang="el-GR" dirty="0" smtClean="0">
                <a:latin typeface="Cambria" panose="02040503050406030204" pitchFamily="18" charset="0"/>
              </a:rPr>
              <a:t>: μοντέρνα συμπεριφορά</a:t>
            </a:r>
            <a:endParaRPr lang="en-US" dirty="0">
              <a:latin typeface="Cambria" panose="02040503050406030204" pitchFamily="18" charset="0"/>
            </a:endParaRPr>
          </a:p>
        </p:txBody>
      </p:sp>
      <p:sp>
        <p:nvSpPr>
          <p:cNvPr id="3" name="Θέση περιεχομένου 2"/>
          <p:cNvSpPr>
            <a:spLocks noGrp="1"/>
          </p:cNvSpPr>
          <p:nvPr>
            <p:ph idx="1"/>
          </p:nvPr>
        </p:nvSpPr>
        <p:spPr>
          <a:xfrm>
            <a:off x="838200" y="1825624"/>
            <a:ext cx="10515600" cy="4842461"/>
          </a:xfrm>
        </p:spPr>
        <p:txBody>
          <a:bodyPr>
            <a:normAutofit/>
          </a:bodyPr>
          <a:lstStyle/>
          <a:p>
            <a:r>
              <a:rPr lang="el-GR" sz="3300" dirty="0">
                <a:latin typeface="Cambria" panose="02040503050406030204" pitchFamily="18" charset="0"/>
              </a:rPr>
              <a:t>Στα αγγλικά τα στοιχεία αυτά με τα οποία διαφοροποιούμε τον </a:t>
            </a:r>
            <a:r>
              <a:rPr lang="en-US" sz="3300" dirty="0">
                <a:latin typeface="Cambria" panose="02040503050406030204" pitchFamily="18" charset="0"/>
              </a:rPr>
              <a:t>homo sapiens</a:t>
            </a:r>
            <a:r>
              <a:rPr lang="el-GR" sz="3300" dirty="0">
                <a:latin typeface="Cambria" panose="02040503050406030204" pitchFamily="18" charset="0"/>
              </a:rPr>
              <a:t> από προηγούμενα και συγγενή ανθρωποειδή ονομάζονται τα 5 Β: </a:t>
            </a:r>
            <a:endParaRPr lang="el-GR" sz="3300" dirty="0" smtClean="0">
              <a:latin typeface="Cambria" panose="02040503050406030204" pitchFamily="18" charset="0"/>
            </a:endParaRPr>
          </a:p>
          <a:p>
            <a:pPr marL="0" indent="0">
              <a:buNone/>
            </a:pPr>
            <a:endParaRPr lang="el-GR" sz="3300" dirty="0" smtClean="0">
              <a:latin typeface="Cambria" panose="02040503050406030204" pitchFamily="18" charset="0"/>
            </a:endParaRPr>
          </a:p>
          <a:p>
            <a:pPr marL="0" indent="0">
              <a:buNone/>
            </a:pPr>
            <a:endParaRPr lang="en-US" sz="3300" dirty="0" smtClean="0"/>
          </a:p>
          <a:p>
            <a:pPr marL="0" indent="0">
              <a:buNone/>
            </a:pPr>
            <a:endParaRPr lang="el-GR" sz="3300" dirty="0" smtClean="0"/>
          </a:p>
          <a:p>
            <a:pPr marL="0" indent="0">
              <a:buNone/>
            </a:pPr>
            <a:endParaRPr lang="el-GR" sz="3300" dirty="0"/>
          </a:p>
          <a:p>
            <a:pPr marL="0" indent="0">
              <a:buNone/>
            </a:pPr>
            <a:r>
              <a:rPr lang="el-GR" sz="3300" dirty="0" smtClean="0">
                <a:latin typeface="Cambria" panose="02040503050406030204" pitchFamily="18" charset="0"/>
              </a:rPr>
              <a:t>Η </a:t>
            </a:r>
            <a:r>
              <a:rPr lang="el-GR" sz="3300" dirty="0">
                <a:latin typeface="Cambria" panose="02040503050406030204" pitchFamily="18" charset="0"/>
              </a:rPr>
              <a:t>ώχρα για </a:t>
            </a:r>
            <a:r>
              <a:rPr lang="el-GR" sz="3300" dirty="0" smtClean="0">
                <a:latin typeface="Cambria" panose="02040503050406030204" pitchFamily="18" charset="0"/>
              </a:rPr>
              <a:t>διακόσμηση</a:t>
            </a:r>
            <a:r>
              <a:rPr lang="el-GR" sz="3300" dirty="0">
                <a:latin typeface="Cambria" panose="02040503050406030204" pitchFamily="18" charset="0"/>
              </a:rPr>
              <a:t>, στολισμό και </a:t>
            </a:r>
            <a:r>
              <a:rPr lang="el-GR" sz="3300" dirty="0" err="1">
                <a:latin typeface="Cambria" panose="02040503050406030204" pitchFamily="18" charset="0"/>
              </a:rPr>
              <a:t>αυτοστολισμό</a:t>
            </a:r>
            <a:r>
              <a:rPr lang="el-GR" sz="3300" dirty="0">
                <a:latin typeface="Cambria" panose="02040503050406030204" pitchFamily="18" charset="0"/>
              </a:rPr>
              <a:t>, μεταξύ των οποίων είναι και η ένδυση, </a:t>
            </a:r>
            <a:r>
              <a:rPr lang="el-GR" sz="3300" dirty="0" smtClean="0">
                <a:latin typeface="Cambria" panose="02040503050406030204" pitchFamily="18" charset="0"/>
              </a:rPr>
              <a:t>μαγειρική</a:t>
            </a:r>
            <a:r>
              <a:rPr lang="el-GR" sz="3300" dirty="0">
                <a:latin typeface="Cambria" panose="02040503050406030204" pitchFamily="18" charset="0"/>
              </a:rPr>
              <a:t>.</a:t>
            </a:r>
            <a:endParaRPr lang="en-US" sz="3300" dirty="0">
              <a:latin typeface="Cambria" panose="020405030504060302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1092592371"/>
              </p:ext>
            </p:extLst>
          </p:nvPr>
        </p:nvGraphicFramePr>
        <p:xfrm>
          <a:off x="391550" y="3469614"/>
          <a:ext cx="11408900" cy="2011680"/>
        </p:xfrm>
        <a:graphic>
          <a:graphicData uri="http://schemas.openxmlformats.org/drawingml/2006/table">
            <a:tbl>
              <a:tblPr firstRow="1" bandRow="1">
                <a:tableStyleId>{5C22544A-7EE6-4342-B048-85BDC9FD1C3A}</a:tableStyleId>
              </a:tblPr>
              <a:tblGrid>
                <a:gridCol w="1674994"/>
                <a:gridCol w="1389888"/>
                <a:gridCol w="1591524"/>
                <a:gridCol w="4004604"/>
                <a:gridCol w="2747890"/>
              </a:tblGrid>
              <a:tr h="370840">
                <a:tc>
                  <a:txBody>
                    <a:bodyPr/>
                    <a:lstStyle/>
                    <a:p>
                      <a:r>
                        <a:rPr lang="en-US" sz="3000" b="1" dirty="0" smtClean="0">
                          <a:latin typeface="Cambria" panose="02040503050406030204" pitchFamily="18" charset="0"/>
                        </a:rPr>
                        <a:t>Blades </a:t>
                      </a:r>
                      <a:endParaRPr lang="en-US" sz="3000" b="1" dirty="0">
                        <a:latin typeface="Cambria" panose="02040503050406030204" pitchFamily="18" charset="0"/>
                      </a:endParaRPr>
                    </a:p>
                  </a:txBody>
                  <a:tcPr/>
                </a:tc>
                <a:tc>
                  <a:txBody>
                    <a:bodyPr/>
                    <a:lstStyle/>
                    <a:p>
                      <a:r>
                        <a:rPr lang="en-US" sz="3000" b="1" dirty="0" smtClean="0">
                          <a:latin typeface="Cambria" panose="02040503050406030204" pitchFamily="18" charset="0"/>
                        </a:rPr>
                        <a:t>Beads </a:t>
                      </a:r>
                      <a:endParaRPr lang="en-US" sz="3000" b="1" dirty="0">
                        <a:latin typeface="Cambria" panose="02040503050406030204" pitchFamily="18" charset="0"/>
                      </a:endParaRPr>
                    </a:p>
                  </a:txBody>
                  <a:tcPr/>
                </a:tc>
                <a:tc>
                  <a:txBody>
                    <a:bodyPr/>
                    <a:lstStyle/>
                    <a:p>
                      <a:r>
                        <a:rPr lang="en-US" sz="3000" b="1" dirty="0" smtClean="0">
                          <a:latin typeface="Cambria" panose="02040503050406030204" pitchFamily="18" charset="0"/>
                        </a:rPr>
                        <a:t>Burials </a:t>
                      </a:r>
                      <a:endParaRPr lang="en-US" sz="3000" b="1" dirty="0">
                        <a:latin typeface="Cambria" panose="02040503050406030204" pitchFamily="18" charset="0"/>
                      </a:endParaRPr>
                    </a:p>
                  </a:txBody>
                  <a:tcPr/>
                </a:tc>
                <a:tc>
                  <a:txBody>
                    <a:bodyPr/>
                    <a:lstStyle/>
                    <a:p>
                      <a:r>
                        <a:rPr lang="en-US" sz="3000" b="1" dirty="0" smtClean="0">
                          <a:latin typeface="Cambria" panose="02040503050406030204" pitchFamily="18" charset="0"/>
                        </a:rPr>
                        <a:t>Bone </a:t>
                      </a:r>
                      <a:r>
                        <a:rPr lang="en-US" sz="3000" b="1" dirty="0" err="1" smtClean="0">
                          <a:latin typeface="Cambria" panose="02040503050406030204" pitchFamily="18" charset="0"/>
                        </a:rPr>
                        <a:t>toolmaking</a:t>
                      </a:r>
                      <a:endParaRPr lang="en-US" sz="3000" b="1" dirty="0">
                        <a:latin typeface="Cambria" panose="02040503050406030204" pitchFamily="18" charset="0"/>
                      </a:endParaRPr>
                    </a:p>
                  </a:txBody>
                  <a:tcPr/>
                </a:tc>
                <a:tc>
                  <a:txBody>
                    <a:bodyPr/>
                    <a:lstStyle/>
                    <a:p>
                      <a:r>
                        <a:rPr lang="en-US" sz="3000" b="1" dirty="0" smtClean="0">
                          <a:latin typeface="Cambria" panose="02040503050406030204" pitchFamily="18" charset="0"/>
                        </a:rPr>
                        <a:t>Beauty </a:t>
                      </a:r>
                      <a:endParaRPr lang="en-US" sz="3000" b="1" dirty="0">
                        <a:latin typeface="Cambria" panose="02040503050406030204" pitchFamily="18" charset="0"/>
                      </a:endParaRPr>
                    </a:p>
                  </a:txBody>
                  <a:tcPr/>
                </a:tc>
              </a:tr>
              <a:tr h="370840">
                <a:tc>
                  <a:txBody>
                    <a:bodyPr/>
                    <a:lstStyle/>
                    <a:p>
                      <a:r>
                        <a:rPr lang="el-GR" sz="3000" b="1" dirty="0" smtClean="0">
                          <a:latin typeface="Cambria" panose="02040503050406030204" pitchFamily="18" charset="0"/>
                        </a:rPr>
                        <a:t>Χάντρες</a:t>
                      </a:r>
                      <a:r>
                        <a:rPr lang="el-GR" sz="3000" b="1" baseline="0" dirty="0" smtClean="0">
                          <a:latin typeface="Cambria" panose="02040503050406030204" pitchFamily="18" charset="0"/>
                        </a:rPr>
                        <a:t> </a:t>
                      </a:r>
                      <a:endParaRPr lang="en-US" sz="3000" b="1" dirty="0">
                        <a:latin typeface="Cambria" panose="02040503050406030204" pitchFamily="18" charset="0"/>
                      </a:endParaRPr>
                    </a:p>
                  </a:txBody>
                  <a:tcPr/>
                </a:tc>
                <a:tc>
                  <a:txBody>
                    <a:bodyPr/>
                    <a:lstStyle/>
                    <a:p>
                      <a:r>
                        <a:rPr lang="el-GR" sz="3000" b="1" dirty="0" smtClean="0">
                          <a:latin typeface="Cambria" panose="02040503050406030204" pitchFamily="18" charset="0"/>
                        </a:rPr>
                        <a:t>Αιχμές </a:t>
                      </a:r>
                      <a:endParaRPr lang="en-US" sz="3000" b="1" dirty="0">
                        <a:latin typeface="Cambria" panose="02040503050406030204" pitchFamily="18" charset="0"/>
                      </a:endParaRPr>
                    </a:p>
                  </a:txBody>
                  <a:tcPr/>
                </a:tc>
                <a:tc>
                  <a:txBody>
                    <a:bodyPr/>
                    <a:lstStyle/>
                    <a:p>
                      <a:r>
                        <a:rPr lang="el-GR" sz="3000" b="1" dirty="0" smtClean="0">
                          <a:latin typeface="Cambria" panose="02040503050406030204" pitchFamily="18" charset="0"/>
                        </a:rPr>
                        <a:t>Ταφές </a:t>
                      </a:r>
                      <a:endParaRPr lang="en-US" sz="3000" b="1" dirty="0">
                        <a:latin typeface="Cambria" panose="02040503050406030204" pitchFamily="18" charset="0"/>
                      </a:endParaRPr>
                    </a:p>
                  </a:txBody>
                  <a:tcPr/>
                </a:tc>
                <a:tc>
                  <a:txBody>
                    <a:bodyPr/>
                    <a:lstStyle/>
                    <a:p>
                      <a:r>
                        <a:rPr lang="el-GR" sz="3000" b="1" dirty="0" smtClean="0">
                          <a:latin typeface="Cambria" panose="02040503050406030204" pitchFamily="18" charset="0"/>
                        </a:rPr>
                        <a:t>Εργαλεία από οστά</a:t>
                      </a:r>
                      <a:endParaRPr lang="en-US" sz="3000" b="1" dirty="0">
                        <a:latin typeface="Cambria" panose="02040503050406030204" pitchFamily="18" charset="0"/>
                      </a:endParaRPr>
                    </a:p>
                  </a:txBody>
                  <a:tcPr/>
                </a:tc>
                <a:tc>
                  <a:txBody>
                    <a:bodyPr/>
                    <a:lstStyle/>
                    <a:p>
                      <a:r>
                        <a:rPr lang="el-GR" sz="3000" b="1" dirty="0" smtClean="0">
                          <a:latin typeface="Cambria" panose="02040503050406030204" pitchFamily="18" charset="0"/>
                        </a:rPr>
                        <a:t>Ομορφιά (βρίσκουμε ώχρα)</a:t>
                      </a:r>
                      <a:endParaRPr lang="en-US" sz="3000" b="1"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380270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mbria" panose="02040503050406030204" pitchFamily="18" charset="0"/>
              </a:rPr>
              <a:t>Η ΣΗΜΑΣΙΑ ΤΗΣ ΕΝΟΤΗΤΑΣ ΤΗΣ ΓΝΩΣΗΣ</a:t>
            </a:r>
            <a:endParaRPr lang="en-US"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pPr marL="0" indent="0">
              <a:buNone/>
            </a:pPr>
            <a:r>
              <a:rPr lang="el-GR" sz="3300" dirty="0"/>
              <a:t>Το θέμα της εξέλιξης στην ανθρώπινη γλώσσα είναι μια περιοχή όπου αναδεικνύεται ακριβώς η σημασία και το όφελος της συνεργασίας μεταξύ των επιμέρους επιστημονικών περιοχών, πόσο σημαντική είναι η εξέλιξη και η ωρίμανση του κάθε επιστημονικού χώρου για τους υπόλοιπους. </a:t>
            </a:r>
            <a:endParaRPr lang="en-US" sz="3300" dirty="0"/>
          </a:p>
        </p:txBody>
      </p:sp>
    </p:spTree>
    <p:extLst>
      <p:ext uri="{BB962C8B-B14F-4D97-AF65-F5344CB8AC3E}">
        <p14:creationId xmlns:p14="http://schemas.microsoft.com/office/powerpoint/2010/main" val="76814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276" y="0"/>
            <a:ext cx="10515600" cy="1325563"/>
          </a:xfrm>
        </p:spPr>
        <p:txBody>
          <a:bodyPr/>
          <a:lstStyle/>
          <a:p>
            <a:r>
              <a:rPr lang="el-GR" b="1" dirty="0" smtClean="0">
                <a:latin typeface="Cambria" panose="02040503050406030204" pitchFamily="18" charset="0"/>
              </a:rPr>
              <a:t>ΠΑΛΑΙΟΑΝΘΡΩΠΟΛΟΓΙΚΑ ΕΥΡΗΜΑΤΑ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140676" y="984738"/>
            <a:ext cx="11943471" cy="5192225"/>
          </a:xfrm>
        </p:spPr>
        <p:txBody>
          <a:bodyPr>
            <a:noAutofit/>
          </a:bodyPr>
          <a:lstStyle/>
          <a:p>
            <a:r>
              <a:rPr lang="en-US" sz="3300" b="1" dirty="0" err="1" smtClean="0">
                <a:latin typeface="Cambria" panose="02040503050406030204" pitchFamily="18" charset="0"/>
              </a:rPr>
              <a:t>Sachelanthropos</a:t>
            </a:r>
            <a:r>
              <a:rPr lang="el-GR" sz="3300" dirty="0" smtClean="0">
                <a:latin typeface="Cambria" panose="02040503050406030204" pitchFamily="18" charset="0"/>
              </a:rPr>
              <a:t> </a:t>
            </a:r>
            <a:r>
              <a:rPr lang="el-GR" sz="3300" dirty="0">
                <a:latin typeface="Cambria" panose="02040503050406030204" pitchFamily="18" charset="0"/>
              </a:rPr>
              <a:t>7 </a:t>
            </a:r>
            <a:r>
              <a:rPr lang="en-US" sz="3300" dirty="0" err="1" smtClean="0">
                <a:latin typeface="Cambria" panose="02040503050406030204" pitchFamily="18" charset="0"/>
              </a:rPr>
              <a:t>mya</a:t>
            </a:r>
            <a:r>
              <a:rPr lang="el-GR" sz="3300" dirty="0" smtClean="0">
                <a:latin typeface="Cambria" panose="02040503050406030204" pitchFamily="18" charset="0"/>
              </a:rPr>
              <a:t> [πρώτος </a:t>
            </a:r>
            <a:r>
              <a:rPr lang="el-GR" sz="3300" dirty="0">
                <a:latin typeface="Cambria" panose="02040503050406030204" pitchFamily="18" charset="0"/>
              </a:rPr>
              <a:t>πιθανός πρόγονος του </a:t>
            </a:r>
            <a:r>
              <a:rPr lang="en-US" sz="3300" dirty="0">
                <a:latin typeface="Cambria" panose="02040503050406030204" pitchFamily="18" charset="0"/>
              </a:rPr>
              <a:t>homo sapiens</a:t>
            </a:r>
            <a:r>
              <a:rPr lang="el-GR" sz="3300" dirty="0">
                <a:latin typeface="Cambria" panose="02040503050406030204" pitchFamily="18" charset="0"/>
              </a:rPr>
              <a:t> [ανακάλυψη στην Αφρική το 2001]</a:t>
            </a:r>
            <a:endParaRPr lang="en-US" sz="3300" dirty="0">
              <a:latin typeface="Cambria" panose="02040503050406030204" pitchFamily="18" charset="0"/>
            </a:endParaRPr>
          </a:p>
          <a:p>
            <a:r>
              <a:rPr lang="en-US" sz="3300" b="1" dirty="0" err="1">
                <a:latin typeface="Cambria" panose="02040503050406030204" pitchFamily="18" charset="0"/>
              </a:rPr>
              <a:t>Ardipithecus</a:t>
            </a:r>
            <a:r>
              <a:rPr lang="el-GR" sz="3300" dirty="0">
                <a:latin typeface="Cambria" panose="02040503050406030204" pitchFamily="18" charset="0"/>
              </a:rPr>
              <a:t> 5.6 </a:t>
            </a:r>
            <a:r>
              <a:rPr lang="en-US" sz="3300" dirty="0" err="1">
                <a:latin typeface="Cambria" panose="02040503050406030204" pitchFamily="18" charset="0"/>
              </a:rPr>
              <a:t>mya</a:t>
            </a:r>
            <a:r>
              <a:rPr lang="el-GR" sz="3300" dirty="0">
                <a:latin typeface="Cambria" panose="02040503050406030204" pitchFamily="18" charset="0"/>
              </a:rPr>
              <a:t> [</a:t>
            </a:r>
            <a:r>
              <a:rPr lang="en-US" sz="3300" dirty="0" err="1">
                <a:latin typeface="Cambria" panose="02040503050406030204" pitchFamily="18" charset="0"/>
              </a:rPr>
              <a:t>kadaba</a:t>
            </a:r>
            <a:r>
              <a:rPr lang="el-GR" sz="3300" dirty="0">
                <a:latin typeface="Cambria" panose="02040503050406030204" pitchFamily="18" charset="0"/>
              </a:rPr>
              <a:t>] 4.4 </a:t>
            </a:r>
            <a:r>
              <a:rPr lang="en-US" sz="3300" dirty="0" err="1">
                <a:latin typeface="Cambria" panose="02040503050406030204" pitchFamily="18" charset="0"/>
              </a:rPr>
              <a:t>mya</a:t>
            </a:r>
            <a:r>
              <a:rPr lang="el-GR" sz="3300" dirty="0">
                <a:latin typeface="Cambria" panose="02040503050406030204" pitchFamily="18" charset="0"/>
              </a:rPr>
              <a:t> [</a:t>
            </a:r>
            <a:r>
              <a:rPr lang="en-US" sz="3300" dirty="0" err="1">
                <a:latin typeface="Cambria" panose="02040503050406030204" pitchFamily="18" charset="0"/>
              </a:rPr>
              <a:t>ramidus</a:t>
            </a:r>
            <a:r>
              <a:rPr lang="el-GR" sz="3300" dirty="0">
                <a:latin typeface="Cambria" panose="02040503050406030204" pitchFamily="18" charset="0"/>
              </a:rPr>
              <a:t>] [δεύτερος πιθανός πρόγονος του </a:t>
            </a:r>
            <a:r>
              <a:rPr lang="en-US" sz="3300" dirty="0">
                <a:latin typeface="Cambria" panose="02040503050406030204" pitchFamily="18" charset="0"/>
              </a:rPr>
              <a:t>homo sapiens</a:t>
            </a:r>
            <a:r>
              <a:rPr lang="el-GR" sz="3300" dirty="0">
                <a:latin typeface="Cambria" panose="02040503050406030204" pitchFamily="18" charset="0"/>
              </a:rPr>
              <a:t> με αυξημένη αξιοπιστία, αλλά και επιφύλαξη (</a:t>
            </a:r>
            <a:r>
              <a:rPr lang="en-US" sz="3300" dirty="0">
                <a:latin typeface="Cambria" panose="02040503050406030204" pitchFamily="18" charset="0"/>
              </a:rPr>
              <a:t>Stanford</a:t>
            </a:r>
            <a:r>
              <a:rPr lang="el-GR" sz="3300" dirty="0">
                <a:latin typeface="Cambria" panose="02040503050406030204" pitchFamily="18" charset="0"/>
              </a:rPr>
              <a:t> 2012), βρέθηκε το 1992 στην Αφρική</a:t>
            </a:r>
            <a:endParaRPr lang="en-US" sz="3300" dirty="0">
              <a:latin typeface="Cambria" panose="02040503050406030204" pitchFamily="18" charset="0"/>
            </a:endParaRPr>
          </a:p>
          <a:p>
            <a:endParaRPr lang="en-US" sz="3300" dirty="0"/>
          </a:p>
        </p:txBody>
      </p:sp>
    </p:spTree>
    <p:extLst>
      <p:ext uri="{BB962C8B-B14F-4D97-AF65-F5344CB8AC3E}">
        <p14:creationId xmlns:p14="http://schemas.microsoft.com/office/powerpoint/2010/main" val="12328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8912" y="0"/>
            <a:ext cx="10515600" cy="1325563"/>
          </a:xfrm>
        </p:spPr>
        <p:txBody>
          <a:bodyPr/>
          <a:lstStyle/>
          <a:p>
            <a:r>
              <a:rPr lang="el-GR" b="1" dirty="0" smtClean="0">
                <a:latin typeface="Cambria" panose="02040503050406030204" pitchFamily="18" charset="0"/>
              </a:rPr>
              <a:t>ΠΑΛΑΙΟΑΝΘΡΩΠΟΛΟΓΙΚΑ ΕΥΡΗΜΑΤΑ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140676" y="984738"/>
            <a:ext cx="11943471" cy="5192225"/>
          </a:xfrm>
        </p:spPr>
        <p:txBody>
          <a:bodyPr>
            <a:noAutofit/>
          </a:bodyPr>
          <a:lstStyle/>
          <a:p>
            <a:r>
              <a:rPr lang="en-US" sz="3300" b="1" dirty="0" smtClean="0">
                <a:latin typeface="Cambria" panose="02040503050406030204" pitchFamily="18" charset="0"/>
              </a:rPr>
              <a:t>Australopithecus</a:t>
            </a:r>
            <a:r>
              <a:rPr lang="el-GR" sz="3300" dirty="0" smtClean="0">
                <a:latin typeface="Cambria" panose="02040503050406030204" pitchFamily="18" charset="0"/>
              </a:rPr>
              <a:t> </a:t>
            </a:r>
            <a:r>
              <a:rPr lang="el-GR" sz="3300" dirty="0">
                <a:latin typeface="Cambria" panose="02040503050406030204" pitchFamily="18" charset="0"/>
              </a:rPr>
              <a:t>4.2-2 </a:t>
            </a:r>
            <a:r>
              <a:rPr lang="en-US" sz="3300" dirty="0" err="1">
                <a:latin typeface="Cambria" panose="02040503050406030204" pitchFamily="18" charset="0"/>
              </a:rPr>
              <a:t>mya</a:t>
            </a:r>
            <a:r>
              <a:rPr lang="el-GR" sz="3300" dirty="0">
                <a:latin typeface="Cambria" panose="02040503050406030204" pitchFamily="18" charset="0"/>
              </a:rPr>
              <a:t> 3 διάφορα είδη [ο πρώτος με ασφάλεια δίποδος πρόγονος, δείχνει ότι η βάδιση προηγήθηκε της αύξησης του εγκεφάλου]</a:t>
            </a:r>
            <a:endParaRPr lang="en-US" sz="3300" dirty="0">
              <a:latin typeface="Cambria" panose="02040503050406030204" pitchFamily="18" charset="0"/>
            </a:endParaRPr>
          </a:p>
          <a:p>
            <a:r>
              <a:rPr lang="en-US" sz="3300" b="1" dirty="0">
                <a:latin typeface="Cambria" panose="02040503050406030204" pitchFamily="18" charset="0"/>
              </a:rPr>
              <a:t>Homo </a:t>
            </a:r>
            <a:r>
              <a:rPr lang="en-US" sz="3300" b="1" dirty="0" err="1">
                <a:latin typeface="Cambria" panose="02040503050406030204" pitchFamily="18" charset="0"/>
              </a:rPr>
              <a:t>habilis</a:t>
            </a:r>
            <a:r>
              <a:rPr lang="el-GR" sz="3300" b="1" dirty="0">
                <a:latin typeface="Cambria" panose="02040503050406030204" pitchFamily="18" charset="0"/>
              </a:rPr>
              <a:t> [=επιδέξιος] 2.4-1.5 </a:t>
            </a:r>
            <a:r>
              <a:rPr lang="en-US" sz="3300" b="1" dirty="0" err="1">
                <a:latin typeface="Cambria" panose="02040503050406030204" pitchFamily="18" charset="0"/>
              </a:rPr>
              <a:t>mya</a:t>
            </a:r>
            <a:r>
              <a:rPr lang="el-GR" sz="3300" b="1" dirty="0">
                <a:latin typeface="Cambria" panose="02040503050406030204" pitchFamily="18" charset="0"/>
              </a:rPr>
              <a:t> [</a:t>
            </a:r>
            <a:r>
              <a:rPr lang="en-US" sz="3300" b="1" dirty="0">
                <a:latin typeface="Cambria" panose="02040503050406030204" pitchFamily="18" charset="0"/>
              </a:rPr>
              <a:t>possibly capable of rudimentary speech</a:t>
            </a:r>
            <a:r>
              <a:rPr lang="el-GR" sz="3300" b="1" dirty="0">
                <a:latin typeface="Cambria" panose="02040503050406030204" pitchFamily="18" charset="0"/>
              </a:rPr>
              <a:t>, </a:t>
            </a:r>
            <a:r>
              <a:rPr lang="en-US" sz="3300" b="1" dirty="0" err="1">
                <a:latin typeface="Cambria" panose="02040503050406030204" pitchFamily="18" charset="0"/>
              </a:rPr>
              <a:t>Broca</a:t>
            </a:r>
            <a:r>
              <a:rPr lang="el-GR" sz="3300" b="1" dirty="0">
                <a:latin typeface="Cambria" panose="02040503050406030204" pitchFamily="18" charset="0"/>
              </a:rPr>
              <a:t>’</a:t>
            </a:r>
            <a:r>
              <a:rPr lang="en-US" sz="3300" b="1" dirty="0">
                <a:latin typeface="Cambria" panose="02040503050406030204" pitchFamily="18" charset="0"/>
              </a:rPr>
              <a:t>s area</a:t>
            </a:r>
            <a:r>
              <a:rPr lang="el-GR" sz="3300" b="1" dirty="0">
                <a:latin typeface="Cambria" panose="02040503050406030204" pitchFamily="18" charset="0"/>
              </a:rPr>
              <a:t>, είχε εργαλεία</a:t>
            </a:r>
            <a:r>
              <a:rPr lang="el-GR" sz="3300" dirty="0">
                <a:latin typeface="Cambria" panose="02040503050406030204" pitchFamily="18" charset="0"/>
              </a:rPr>
              <a:t>] ανακάλυψη στην Τανζανία-Αφρική ποικιλίας ευρημάτων, οστών, ξεκινώντας από τη δεκαετία του 1960]</a:t>
            </a:r>
            <a:endParaRPr lang="en-US" sz="3300" dirty="0">
              <a:latin typeface="Cambria" panose="02040503050406030204" pitchFamily="18" charset="0"/>
            </a:endParaRPr>
          </a:p>
          <a:p>
            <a:endParaRPr lang="en-US" sz="2200" dirty="0"/>
          </a:p>
        </p:txBody>
      </p:sp>
    </p:spTree>
    <p:extLst>
      <p:ext uri="{BB962C8B-B14F-4D97-AF65-F5344CB8AC3E}">
        <p14:creationId xmlns:p14="http://schemas.microsoft.com/office/powerpoint/2010/main" val="276698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4320" y="134663"/>
            <a:ext cx="10515600" cy="1325563"/>
          </a:xfrm>
        </p:spPr>
        <p:txBody>
          <a:bodyPr/>
          <a:lstStyle/>
          <a:p>
            <a:r>
              <a:rPr lang="el-GR" b="1" dirty="0" smtClean="0">
                <a:latin typeface="Cambria" panose="02040503050406030204" pitchFamily="18" charset="0"/>
              </a:rPr>
              <a:t>ΠΑΛΑΙΟΑΝΘΡΩΠΟΛΟΓΙΚΑ ΕΥΡΗΜΑΤΑ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0" y="1460226"/>
            <a:ext cx="11943471" cy="5192225"/>
          </a:xfrm>
        </p:spPr>
        <p:txBody>
          <a:bodyPr>
            <a:noAutofit/>
          </a:bodyPr>
          <a:lstStyle/>
          <a:p>
            <a:r>
              <a:rPr lang="en-US" sz="3300" b="1" dirty="0" smtClean="0">
                <a:latin typeface="Cambria" panose="02040503050406030204" pitchFamily="18" charset="0"/>
              </a:rPr>
              <a:t>Homo </a:t>
            </a:r>
            <a:r>
              <a:rPr lang="en-US" sz="3300" b="1" dirty="0">
                <a:latin typeface="Cambria" panose="02040503050406030204" pitchFamily="18" charset="0"/>
              </a:rPr>
              <a:t>erectus</a:t>
            </a:r>
            <a:r>
              <a:rPr lang="el-GR" sz="3300" dirty="0">
                <a:latin typeface="Cambria" panose="02040503050406030204" pitchFamily="18" charset="0"/>
              </a:rPr>
              <a:t> 1.8 </a:t>
            </a:r>
            <a:r>
              <a:rPr lang="en-US" sz="3300" dirty="0" err="1">
                <a:latin typeface="Cambria" panose="02040503050406030204" pitchFamily="18" charset="0"/>
              </a:rPr>
              <a:t>mya</a:t>
            </a:r>
            <a:r>
              <a:rPr lang="el-GR" sz="3300" dirty="0">
                <a:latin typeface="Cambria" panose="02040503050406030204" pitchFamily="18" charset="0"/>
              </a:rPr>
              <a:t>-300.000 </a:t>
            </a:r>
            <a:r>
              <a:rPr lang="en-US" sz="3300" dirty="0" err="1">
                <a:latin typeface="Cambria" panose="02040503050406030204" pitchFamily="18" charset="0"/>
              </a:rPr>
              <a:t>ya</a:t>
            </a:r>
            <a:r>
              <a:rPr lang="el-GR" sz="3300" dirty="0">
                <a:latin typeface="Cambria" panose="02040503050406030204" pitchFamily="18" charset="0"/>
              </a:rPr>
              <a:t> [καλύτερα επεξεργασμένα εργαλεία από τον </a:t>
            </a:r>
            <a:r>
              <a:rPr lang="en-US" sz="3300" dirty="0" err="1">
                <a:latin typeface="Cambria" panose="02040503050406030204" pitchFamily="18" charset="0"/>
              </a:rPr>
              <a:t>Habilis</a:t>
            </a:r>
            <a:r>
              <a:rPr lang="el-GR" sz="3300" dirty="0">
                <a:latin typeface="Cambria" panose="02040503050406030204" pitchFamily="18" charset="0"/>
              </a:rPr>
              <a:t> και μάλλον έκανε χρήση της φωτιάς] </a:t>
            </a:r>
            <a:r>
              <a:rPr lang="en-US" sz="3300" dirty="0">
                <a:latin typeface="Cambria" panose="02040503050406030204" pitchFamily="18" charset="0"/>
              </a:rPr>
              <a:t>homo </a:t>
            </a:r>
            <a:r>
              <a:rPr lang="en-US" sz="3300" dirty="0" err="1">
                <a:latin typeface="Cambria" panose="02040503050406030204" pitchFamily="18" charset="0"/>
              </a:rPr>
              <a:t>ergaster</a:t>
            </a:r>
            <a:r>
              <a:rPr lang="el-GR" sz="3300" dirty="0">
                <a:latin typeface="Cambria" panose="02040503050406030204" pitchFamily="18" charset="0"/>
              </a:rPr>
              <a:t> είναι για πολλούς είδος του </a:t>
            </a:r>
            <a:r>
              <a:rPr lang="en-US" sz="3300" dirty="0" smtClean="0">
                <a:latin typeface="Cambria" panose="02040503050406030204" pitchFamily="18" charset="0"/>
              </a:rPr>
              <a:t>Erectus</a:t>
            </a:r>
            <a:endParaRPr lang="en-US" sz="3300" dirty="0">
              <a:latin typeface="Cambria" panose="02040503050406030204" pitchFamily="18" charset="0"/>
            </a:endParaRPr>
          </a:p>
        </p:txBody>
      </p:sp>
    </p:spTree>
    <p:extLst>
      <p:ext uri="{BB962C8B-B14F-4D97-AF65-F5344CB8AC3E}">
        <p14:creationId xmlns:p14="http://schemas.microsoft.com/office/powerpoint/2010/main" val="387181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9184" y="0"/>
            <a:ext cx="10515600" cy="1325563"/>
          </a:xfrm>
        </p:spPr>
        <p:txBody>
          <a:bodyPr/>
          <a:lstStyle/>
          <a:p>
            <a:r>
              <a:rPr lang="el-GR" b="1" dirty="0" smtClean="0">
                <a:latin typeface="Cambria" panose="02040503050406030204" pitchFamily="18" charset="0"/>
              </a:rPr>
              <a:t>ΠΑΛΑΙΟΑΝΘΡΩΠΟΛΟΓΙΚΑ ΕΥΡΗΜΑΤΑ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248529" y="1325563"/>
            <a:ext cx="11943471" cy="5192225"/>
          </a:xfrm>
        </p:spPr>
        <p:txBody>
          <a:bodyPr>
            <a:noAutofit/>
          </a:bodyPr>
          <a:lstStyle/>
          <a:p>
            <a:r>
              <a:rPr lang="en-US" sz="3300" b="1" dirty="0" smtClean="0">
                <a:latin typeface="Cambria" panose="02040503050406030204" pitchFamily="18" charset="0"/>
              </a:rPr>
              <a:t>Homo </a:t>
            </a:r>
            <a:r>
              <a:rPr lang="en-US" sz="3300" b="1" dirty="0">
                <a:latin typeface="Cambria" panose="02040503050406030204" pitchFamily="18" charset="0"/>
              </a:rPr>
              <a:t>sapiens archaic</a:t>
            </a:r>
            <a:r>
              <a:rPr lang="en-US" sz="3300" dirty="0">
                <a:latin typeface="Cambria" panose="02040503050406030204" pitchFamily="18" charset="0"/>
              </a:rPr>
              <a:t> (also </a:t>
            </a:r>
            <a:r>
              <a:rPr lang="en-US" sz="3300" b="1" dirty="0" err="1">
                <a:latin typeface="Cambria" panose="02040503050406030204" pitchFamily="18" charset="0"/>
              </a:rPr>
              <a:t>Heidelbergensis</a:t>
            </a:r>
            <a:r>
              <a:rPr lang="en-US" sz="3300" dirty="0">
                <a:latin typeface="Cambria" panose="02040503050406030204" pitchFamily="18" charset="0"/>
              </a:rPr>
              <a:t>) </a:t>
            </a:r>
            <a:r>
              <a:rPr lang="el-GR" sz="3300" dirty="0">
                <a:latin typeface="Cambria" panose="02040503050406030204" pitchFamily="18" charset="0"/>
              </a:rPr>
              <a:t>πρώτη εύρεση στη Γερμανία</a:t>
            </a:r>
            <a:r>
              <a:rPr lang="en-US" sz="3300" dirty="0">
                <a:latin typeface="Cambria" panose="02040503050406030204" pitchFamily="18" charset="0"/>
              </a:rPr>
              <a:t>, </a:t>
            </a:r>
            <a:r>
              <a:rPr lang="el-GR" sz="3300" dirty="0">
                <a:latin typeface="Cambria" panose="02040503050406030204" pitchFamily="18" charset="0"/>
              </a:rPr>
              <a:t>κοντά στην Χαϊδελβέργη το</a:t>
            </a:r>
            <a:r>
              <a:rPr lang="en-US" sz="3300" dirty="0">
                <a:latin typeface="Cambria" panose="02040503050406030204" pitchFamily="18" charset="0"/>
              </a:rPr>
              <a:t> 1907, 500.000-200.000 </a:t>
            </a:r>
            <a:r>
              <a:rPr lang="en-US" sz="3300" dirty="0" err="1">
                <a:latin typeface="Cambria" panose="02040503050406030204" pitchFamily="18" charset="0"/>
              </a:rPr>
              <a:t>ya</a:t>
            </a:r>
            <a:r>
              <a:rPr lang="en-US" sz="3300" dirty="0">
                <a:latin typeface="Cambria" panose="02040503050406030204" pitchFamily="18" charset="0"/>
              </a:rPr>
              <a:t> no clear distinction between sapiens archaic and erectus, several sculls are difficult to classify. </a:t>
            </a:r>
            <a:r>
              <a:rPr lang="el-GR" sz="3300" dirty="0">
                <a:latin typeface="Cambria" panose="02040503050406030204" pitchFamily="18" charset="0"/>
              </a:rPr>
              <a:t>[το πρώτο είδος που ξέρουμε ότι έθαβε τους νεκρούς] είναι υψηλής αξιοπιστίας πρόγονος τόσο των </a:t>
            </a:r>
            <a:r>
              <a:rPr lang="el-GR" sz="3300" dirty="0" err="1">
                <a:latin typeface="Cambria" panose="02040503050406030204" pitchFamily="18" charset="0"/>
              </a:rPr>
              <a:t>Νεάτερνταλ</a:t>
            </a:r>
            <a:r>
              <a:rPr lang="el-GR" sz="3300" dirty="0">
                <a:latin typeface="Cambria" panose="02040503050406030204" pitchFamily="18" charset="0"/>
              </a:rPr>
              <a:t> [που είχαν επίσης γλωσσικό σύστημα, όσο και του </a:t>
            </a:r>
            <a:r>
              <a:rPr lang="en-US" sz="3300" dirty="0">
                <a:latin typeface="Cambria" panose="02040503050406030204" pitchFamily="18" charset="0"/>
              </a:rPr>
              <a:t>Homo sapiens </a:t>
            </a:r>
            <a:r>
              <a:rPr lang="en-US" sz="3300" dirty="0" err="1">
                <a:latin typeface="Cambria" panose="02040503050406030204" pitchFamily="18" charset="0"/>
              </a:rPr>
              <a:t>sapiens</a:t>
            </a:r>
            <a:r>
              <a:rPr lang="el-GR" sz="3300" dirty="0">
                <a:latin typeface="Cambria" panose="02040503050406030204" pitchFamily="18" charset="0"/>
              </a:rPr>
              <a:t>] έχουμε ανατομικές ενδείξεις που επιτρέπουν να υποθέσουμε με σχετική ασφάλεια ότι είχαν γλωσσικό σύστημα επικοινωνίας, μεταξύ των οποίων είναι και η </a:t>
            </a:r>
            <a:r>
              <a:rPr lang="el-GR" sz="3300" dirty="0" err="1">
                <a:latin typeface="Cambria" panose="02040503050406030204" pitchFamily="18" charset="0"/>
              </a:rPr>
              <a:t>δεξιοχειρία</a:t>
            </a:r>
            <a:r>
              <a:rPr lang="el-GR" sz="3300" dirty="0">
                <a:latin typeface="Cambria" panose="02040503050406030204" pitchFamily="18" charset="0"/>
              </a:rPr>
              <a:t>] </a:t>
            </a:r>
            <a:endParaRPr lang="en-US" sz="3300" dirty="0">
              <a:latin typeface="Cambria" panose="02040503050406030204" pitchFamily="18" charset="0"/>
            </a:endParaRPr>
          </a:p>
        </p:txBody>
      </p:sp>
    </p:spTree>
    <p:extLst>
      <p:ext uri="{BB962C8B-B14F-4D97-AF65-F5344CB8AC3E}">
        <p14:creationId xmlns:p14="http://schemas.microsoft.com/office/powerpoint/2010/main" val="230620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1168" y="0"/>
            <a:ext cx="10515600" cy="1325563"/>
          </a:xfrm>
        </p:spPr>
        <p:txBody>
          <a:bodyPr/>
          <a:lstStyle/>
          <a:p>
            <a:r>
              <a:rPr lang="el-GR" b="1" dirty="0" smtClean="0">
                <a:latin typeface="Cambria" panose="02040503050406030204" pitchFamily="18" charset="0"/>
              </a:rPr>
              <a:t>ΠΑΛΑΙΟΑΝΘΡΩΠΟΛΟΓΙΚΑ ΕΥΡΗΜΑΤΑ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0" y="1325563"/>
            <a:ext cx="11943471" cy="5192225"/>
          </a:xfrm>
        </p:spPr>
        <p:txBody>
          <a:bodyPr>
            <a:noAutofit/>
          </a:bodyPr>
          <a:lstStyle/>
          <a:p>
            <a:r>
              <a:rPr lang="en-US" sz="3300" b="1" dirty="0" smtClean="0">
                <a:latin typeface="Cambria" panose="02040503050406030204" pitchFamily="18" charset="0"/>
              </a:rPr>
              <a:t>Homo </a:t>
            </a:r>
            <a:r>
              <a:rPr lang="en-US" sz="3300" b="1" dirty="0">
                <a:latin typeface="Cambria" panose="02040503050406030204" pitchFamily="18" charset="0"/>
              </a:rPr>
              <a:t>sapiens </a:t>
            </a:r>
            <a:r>
              <a:rPr lang="en-US" sz="3300" b="1" dirty="0" err="1">
                <a:latin typeface="Cambria" panose="02040503050406030204" pitchFamily="18" charset="0"/>
              </a:rPr>
              <a:t>neaterthalensis</a:t>
            </a:r>
            <a:r>
              <a:rPr lang="el-GR" sz="3300" dirty="0">
                <a:latin typeface="Cambria" panose="02040503050406030204" pitchFamily="18" charset="0"/>
              </a:rPr>
              <a:t> 230.000-30.000 </a:t>
            </a:r>
            <a:r>
              <a:rPr lang="en-US" sz="3300" dirty="0" err="1">
                <a:latin typeface="Cambria" panose="02040503050406030204" pitchFamily="18" charset="0"/>
              </a:rPr>
              <a:t>ya</a:t>
            </a:r>
            <a:r>
              <a:rPr lang="el-GR" sz="3300" dirty="0">
                <a:latin typeface="Cambria" panose="02040503050406030204" pitchFamily="18" charset="0"/>
              </a:rPr>
              <a:t>, σημαντικά ευρήματα όπλων και εργαλείων περισσότερο εξελιγμένων από εκείνα του </a:t>
            </a:r>
            <a:r>
              <a:rPr lang="en-US" sz="3300" dirty="0">
                <a:latin typeface="Cambria" panose="02040503050406030204" pitchFamily="18" charset="0"/>
              </a:rPr>
              <a:t>Erectus</a:t>
            </a:r>
            <a:r>
              <a:rPr lang="el-GR" sz="3300" dirty="0">
                <a:latin typeface="Cambria" panose="02040503050406030204" pitchFamily="18" charset="0"/>
              </a:rPr>
              <a:t>. </a:t>
            </a:r>
            <a:endParaRPr lang="en-US" sz="3300" dirty="0" smtClean="0">
              <a:latin typeface="Cambria" panose="02040503050406030204" pitchFamily="18" charset="0"/>
            </a:endParaRPr>
          </a:p>
          <a:p>
            <a:r>
              <a:rPr lang="el-GR" sz="3300" dirty="0" smtClean="0">
                <a:latin typeface="Cambria" panose="02040503050406030204" pitchFamily="18" charset="0"/>
              </a:rPr>
              <a:t>Οι </a:t>
            </a:r>
            <a:r>
              <a:rPr lang="el-GR" sz="3300" dirty="0" err="1">
                <a:latin typeface="Cambria" panose="02040503050406030204" pitchFamily="18" charset="0"/>
              </a:rPr>
              <a:t>Νεάτερνταλ</a:t>
            </a:r>
            <a:r>
              <a:rPr lang="el-GR" sz="3300" dirty="0">
                <a:latin typeface="Cambria" panose="02040503050406030204" pitchFamily="18" charset="0"/>
              </a:rPr>
              <a:t> διαφέρουν ελάχιστα γονιδιακά από τους </a:t>
            </a:r>
            <a:r>
              <a:rPr lang="en-US" sz="3300" b="1" dirty="0">
                <a:latin typeface="Cambria" panose="02040503050406030204" pitchFamily="18" charset="0"/>
              </a:rPr>
              <a:t>Sapiens </a:t>
            </a:r>
            <a:r>
              <a:rPr lang="en-US" sz="3300" b="1" dirty="0" err="1">
                <a:latin typeface="Cambria" panose="02040503050406030204" pitchFamily="18" charset="0"/>
              </a:rPr>
              <a:t>sapiens</a:t>
            </a:r>
            <a:r>
              <a:rPr lang="el-GR" sz="3300" dirty="0">
                <a:latin typeface="Cambria" panose="02040503050406030204" pitchFamily="18" charset="0"/>
              </a:rPr>
              <a:t>. Έχουμε από τον πολιτισμό τους εργαλεία από οστά και από πέτρα</a:t>
            </a:r>
            <a:endParaRPr lang="en-US" sz="3300" dirty="0">
              <a:latin typeface="Cambria" panose="02040503050406030204" pitchFamily="18" charset="0"/>
            </a:endParaRPr>
          </a:p>
          <a:p>
            <a:endParaRPr lang="en-US" sz="2200" dirty="0"/>
          </a:p>
        </p:txBody>
      </p:sp>
    </p:spTree>
    <p:extLst>
      <p:ext uri="{BB962C8B-B14F-4D97-AF65-F5344CB8AC3E}">
        <p14:creationId xmlns:p14="http://schemas.microsoft.com/office/powerpoint/2010/main" val="1015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atin typeface="Cambria" panose="02040503050406030204" pitchFamily="18" charset="0"/>
              </a:rPr>
              <a:t>ΛΟΙΠΑ ΠΑΛΑΙΟΝΤΟΛΟΓΙΚΑ ΕΥΡΗΜΑΤΑ</a:t>
            </a:r>
            <a:r>
              <a:rPr lang="en-US" dirty="0" smtClean="0">
                <a:latin typeface="Cambria" panose="02040503050406030204" pitchFamily="18" charset="0"/>
              </a:rPr>
              <a:t/>
            </a:r>
            <a:br>
              <a:rPr lang="en-US" dirty="0" smtClean="0">
                <a:latin typeface="Cambria" panose="02040503050406030204" pitchFamily="18" charset="0"/>
              </a:rPr>
            </a:br>
            <a:endParaRPr lang="en-US" dirty="0">
              <a:latin typeface="Cambria" panose="02040503050406030204" pitchFamily="18" charset="0"/>
            </a:endParaRPr>
          </a:p>
        </p:txBody>
      </p:sp>
      <p:sp>
        <p:nvSpPr>
          <p:cNvPr id="3" name="Θέση περιεχομένου 2"/>
          <p:cNvSpPr>
            <a:spLocks noGrp="1"/>
          </p:cNvSpPr>
          <p:nvPr>
            <p:ph idx="1"/>
          </p:nvPr>
        </p:nvSpPr>
        <p:spPr>
          <a:xfrm>
            <a:off x="420624" y="1266092"/>
            <a:ext cx="11466576" cy="5591908"/>
          </a:xfrm>
        </p:spPr>
        <p:txBody>
          <a:bodyPr>
            <a:normAutofit fontScale="92500" lnSpcReduction="10000"/>
          </a:bodyPr>
          <a:lstStyle/>
          <a:p>
            <a:r>
              <a:rPr lang="el-GR" sz="3000" dirty="0" smtClean="0">
                <a:latin typeface="Cambria" panose="02040503050406030204" pitchFamily="18" charset="0"/>
              </a:rPr>
              <a:t>Χάντρες-κοσμήματα </a:t>
            </a:r>
            <a:r>
              <a:rPr lang="el-GR" sz="3000" dirty="0">
                <a:latin typeface="Cambria" panose="02040503050406030204" pitchFamily="18" charset="0"/>
              </a:rPr>
              <a:t>παρόμοιου τύπου στην Αφρική, από το Μαρόκο μέχρι το Ισραήλ εμφανίζονται πριν 75.000, ενώ στην Ευρώπη πριν 35.000, ενώ ώχρα, ταφικά έθιμα, εργαλεία και όπλα βρίσκουμε από την εποχή του </a:t>
            </a:r>
            <a:r>
              <a:rPr lang="en-US" sz="3000" dirty="0">
                <a:latin typeface="Cambria" panose="02040503050406030204" pitchFamily="18" charset="0"/>
              </a:rPr>
              <a:t>homo </a:t>
            </a:r>
            <a:r>
              <a:rPr lang="en-US" sz="3000" dirty="0" err="1">
                <a:latin typeface="Cambria" panose="02040503050406030204" pitchFamily="18" charset="0"/>
              </a:rPr>
              <a:t>Habilis</a:t>
            </a:r>
            <a:r>
              <a:rPr lang="el-GR" sz="3000" dirty="0">
                <a:latin typeface="Cambria" panose="02040503050406030204" pitchFamily="18" charset="0"/>
              </a:rPr>
              <a:t> 2.4 </a:t>
            </a:r>
            <a:r>
              <a:rPr lang="en-US" sz="3000" dirty="0" err="1">
                <a:latin typeface="Cambria" panose="02040503050406030204" pitchFamily="18" charset="0"/>
              </a:rPr>
              <a:t>mya</a:t>
            </a:r>
            <a:r>
              <a:rPr lang="el-GR" sz="3000" dirty="0">
                <a:latin typeface="Cambria" panose="02040503050406030204" pitchFamily="18" charset="0"/>
              </a:rPr>
              <a:t>. </a:t>
            </a:r>
            <a:endParaRPr lang="en-US" sz="3000" dirty="0">
              <a:latin typeface="Cambria" panose="02040503050406030204" pitchFamily="18" charset="0"/>
            </a:endParaRPr>
          </a:p>
          <a:p>
            <a:r>
              <a:rPr lang="el-GR" sz="3000" dirty="0">
                <a:latin typeface="Cambria" panose="02040503050406030204" pitchFamily="18" charset="0"/>
              </a:rPr>
              <a:t>Τι σημαίνουν τα όπλα και οι χάντρες; Γιατί μας υποδεικνύουν και ανθρώπινη ομιλία;</a:t>
            </a:r>
            <a:endParaRPr lang="en-US" sz="3000" dirty="0">
              <a:latin typeface="Cambria" panose="02040503050406030204" pitchFamily="18" charset="0"/>
            </a:endParaRPr>
          </a:p>
          <a:p>
            <a:r>
              <a:rPr lang="el-GR" sz="3000" dirty="0">
                <a:latin typeface="Cambria" panose="02040503050406030204" pitchFamily="18" charset="0"/>
              </a:rPr>
              <a:t>Είναι και τα δύο εκφάνσεις αφηρημένης σκέψης και ανεπτυγμένης φαντασίας, όπως και η θρησκευτικότητα, για την οποία έχουμε σαφείς ενδείξεις μέχρι πριν 300.000 χρόνια. </a:t>
            </a:r>
            <a:endParaRPr lang="en-US" sz="3000" dirty="0">
              <a:latin typeface="Cambria" panose="02040503050406030204" pitchFamily="18" charset="0"/>
            </a:endParaRPr>
          </a:p>
          <a:p>
            <a:r>
              <a:rPr lang="el-GR" sz="3000" dirty="0">
                <a:latin typeface="Cambria" panose="02040503050406030204" pitchFamily="18" charset="0"/>
              </a:rPr>
              <a:t>Το βραχιόλι σημαίνει ότι ‘το σκέφτομαι και το κατασκευάζω’ ‘επινοώ και κατασκευάζω’ ‘αντιλαμβάνομαι και υιοθετώ’. </a:t>
            </a:r>
            <a:endParaRPr lang="en-US" sz="3000" dirty="0" smtClean="0">
              <a:latin typeface="Cambria" panose="02040503050406030204" pitchFamily="18" charset="0"/>
            </a:endParaRPr>
          </a:p>
          <a:p>
            <a:r>
              <a:rPr lang="el-GR" sz="3000" dirty="0" smtClean="0">
                <a:latin typeface="Cambria" panose="02040503050406030204" pitchFamily="18" charset="0"/>
              </a:rPr>
              <a:t>Ομοίως </a:t>
            </a:r>
            <a:r>
              <a:rPr lang="el-GR" sz="3000" dirty="0">
                <a:latin typeface="Cambria" panose="02040503050406030204" pitchFamily="18" charset="0"/>
              </a:rPr>
              <a:t>με την έννοια της αθανασίας, το φαντάζομαι, το επιθυμώ, το επιδιώκω. </a:t>
            </a:r>
            <a:endParaRPr lang="en-US" sz="3000" dirty="0">
              <a:latin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88227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Cambria" panose="02040503050406030204" pitchFamily="18" charset="0"/>
              </a:rPr>
              <a:t>ΓΛΩΣΣΑ ΚΑΙ ΜΑΘΗΜΑΤΙΚΑ</a:t>
            </a:r>
            <a:r>
              <a:rPr lang="en-US" dirty="0">
                <a:latin typeface="Cambria" panose="02040503050406030204" pitchFamily="18" charset="0"/>
              </a:rPr>
              <a:t/>
            </a:r>
            <a:br>
              <a:rPr lang="en-US" dirty="0">
                <a:latin typeface="Cambria" panose="02040503050406030204" pitchFamily="18" charset="0"/>
              </a:rPr>
            </a:br>
            <a:endParaRPr lang="en-US"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r>
              <a:rPr lang="el-GR" sz="3300" dirty="0"/>
              <a:t>Εξίσου σημαντική είναι και η ύπαρξη των Μαθηματικών, για τα οποία έχουμε αξιόπιστες ενδείξεις μέχρι πριν 20.000 στην Αφρική. Προϊστορικές κατασκευές υποδεικνύουν </a:t>
            </a:r>
            <a:r>
              <a:rPr lang="el-GR" sz="3300" dirty="0" smtClean="0"/>
              <a:t>είτε προσπάθειες </a:t>
            </a:r>
            <a:r>
              <a:rPr lang="el-GR" sz="3300" dirty="0"/>
              <a:t>καταμέτρησης του </a:t>
            </a:r>
            <a:r>
              <a:rPr lang="el-GR" sz="3300" dirty="0" smtClean="0"/>
              <a:t>χρόνου, είτε κατανόησης του πολλαπλασιασμού και τις διαίρεσης, </a:t>
            </a:r>
            <a:r>
              <a:rPr lang="el-GR" sz="3300" dirty="0"/>
              <a:t>στην Αφρική πριν 20.000 </a:t>
            </a:r>
            <a:r>
              <a:rPr lang="en-US" sz="3300" b="1" dirty="0" err="1"/>
              <a:t>Ishango</a:t>
            </a:r>
            <a:r>
              <a:rPr lang="en-US" sz="3300" b="1" dirty="0"/>
              <a:t> bone</a:t>
            </a:r>
            <a:r>
              <a:rPr lang="el-GR" sz="3300" dirty="0"/>
              <a:t> [οστό από κνήμη μπαμπουίνου στερεωμένο σε </a:t>
            </a:r>
            <a:r>
              <a:rPr lang="el-GR" sz="3300" dirty="0" smtClean="0"/>
              <a:t>χαλαζία, ανακαλύφτηκε το 1960]. </a:t>
            </a:r>
            <a:endParaRPr lang="en-US" sz="3300" dirty="0"/>
          </a:p>
        </p:txBody>
      </p:sp>
    </p:spTree>
    <p:extLst>
      <p:ext uri="{BB962C8B-B14F-4D97-AF65-F5344CB8AC3E}">
        <p14:creationId xmlns:p14="http://schemas.microsoft.com/office/powerpoint/2010/main" val="2906298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Cambria" panose="02040503050406030204" pitchFamily="18" charset="0"/>
              </a:rPr>
              <a:t>ΓΛΩΣΣΑ ΚΑΙ ΜΑΘΗΜΑΤΙΚΑ</a:t>
            </a:r>
            <a:r>
              <a:rPr lang="en-US" dirty="0">
                <a:latin typeface="Cambria" panose="02040503050406030204" pitchFamily="18" charset="0"/>
              </a:rPr>
              <a:t/>
            </a:r>
            <a:br>
              <a:rPr lang="en-US" dirty="0">
                <a:latin typeface="Cambria" panose="02040503050406030204" pitchFamily="18" charset="0"/>
              </a:rPr>
            </a:br>
            <a:endParaRPr lang="en-US" dirty="0">
              <a:latin typeface="Cambria" panose="02040503050406030204" pitchFamily="18" charset="0"/>
            </a:endParaRPr>
          </a:p>
        </p:txBody>
      </p:sp>
      <p:sp>
        <p:nvSpPr>
          <p:cNvPr id="3" name="Θέση περιεχομένου 2"/>
          <p:cNvSpPr>
            <a:spLocks noGrp="1"/>
          </p:cNvSpPr>
          <p:nvPr>
            <p:ph idx="1"/>
          </p:nvPr>
        </p:nvSpPr>
        <p:spPr>
          <a:xfrm>
            <a:off x="464234" y="1308295"/>
            <a:ext cx="11155680" cy="4868668"/>
          </a:xfrm>
        </p:spPr>
        <p:txBody>
          <a:bodyPr>
            <a:noAutofit/>
          </a:bodyPr>
          <a:lstStyle/>
          <a:p>
            <a:r>
              <a:rPr lang="el-GR" sz="3300" dirty="0" smtClean="0"/>
              <a:t>Όμως </a:t>
            </a:r>
            <a:r>
              <a:rPr lang="el-GR" sz="3300" dirty="0"/>
              <a:t>ακόμη και η έννοια του εμπορίου που είναι ένα από τα στοιχεία που συνθέτουν τη σύγχρονη συμπεριφορά παραπέμπει στα μαθηματικά, τα οποία όπως και οι γλώσσες, όπως και τα συστήματα γραφής, φαίνεται πως προέκυψαν </a:t>
            </a:r>
            <a:r>
              <a:rPr lang="el-GR" sz="3300" dirty="0" err="1"/>
              <a:t>πολυεστιακά</a:t>
            </a:r>
            <a:r>
              <a:rPr lang="el-GR" sz="3300" dirty="0"/>
              <a:t>, δηλαδή ανεξάρτητα σε διαφορετικές ανθρώπινες ομάδες. </a:t>
            </a:r>
            <a:endParaRPr lang="en-US" sz="3300" dirty="0" smtClean="0"/>
          </a:p>
          <a:p>
            <a:r>
              <a:rPr lang="el-GR" sz="3300" dirty="0" smtClean="0"/>
              <a:t>Πληροφορίες </a:t>
            </a:r>
            <a:r>
              <a:rPr lang="el-GR" sz="3300" dirty="0"/>
              <a:t>έχουμε και από τον χώρο των </a:t>
            </a:r>
            <a:r>
              <a:rPr lang="el-GR" sz="3300" dirty="0" err="1"/>
              <a:t>Εθνομαθηματικών</a:t>
            </a:r>
            <a:r>
              <a:rPr lang="el-GR" sz="3300" dirty="0"/>
              <a:t> (1985), που μελετά που περιγράφει τις καθημερινές πρακτικές ανθρώπων που ανήκουν σε διαφορετικές πολιτισμικές κοινότητες και περιέχουν στοιχεία μαθηματικών, τα συστήματα των αριθμών, οι βάσεις, οι εφαρμογές. </a:t>
            </a:r>
            <a:endParaRPr lang="en-US" sz="3300" dirty="0"/>
          </a:p>
        </p:txBody>
      </p:sp>
    </p:spTree>
    <p:extLst>
      <p:ext uri="{BB962C8B-B14F-4D97-AF65-F5344CB8AC3E}">
        <p14:creationId xmlns:p14="http://schemas.microsoft.com/office/powerpoint/2010/main" val="275857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Cambria" panose="02040503050406030204" pitchFamily="18" charset="0"/>
              </a:rPr>
              <a:t>ΓΛΩΣΣΑ ΚΑΙ ΜΑΘΗΜΑΤΙΚΑ</a:t>
            </a:r>
            <a:r>
              <a:rPr lang="en-US" dirty="0">
                <a:latin typeface="Cambria" panose="02040503050406030204" pitchFamily="18" charset="0"/>
              </a:rPr>
              <a:t/>
            </a:r>
            <a:br>
              <a:rPr lang="en-US" dirty="0">
                <a:latin typeface="Cambria" panose="02040503050406030204" pitchFamily="18" charset="0"/>
              </a:rPr>
            </a:br>
            <a:endParaRPr lang="en-US" dirty="0">
              <a:latin typeface="Cambria" panose="02040503050406030204" pitchFamily="18" charset="0"/>
            </a:endParaRPr>
          </a:p>
        </p:txBody>
      </p:sp>
      <p:sp>
        <p:nvSpPr>
          <p:cNvPr id="3" name="Θέση περιεχομένου 2"/>
          <p:cNvSpPr>
            <a:spLocks noGrp="1"/>
          </p:cNvSpPr>
          <p:nvPr>
            <p:ph idx="1"/>
          </p:nvPr>
        </p:nvSpPr>
        <p:spPr>
          <a:xfrm>
            <a:off x="478302" y="1322366"/>
            <a:ext cx="11408898" cy="4967141"/>
          </a:xfrm>
        </p:spPr>
        <p:txBody>
          <a:bodyPr>
            <a:normAutofit/>
          </a:bodyPr>
          <a:lstStyle/>
          <a:p>
            <a:r>
              <a:rPr lang="el-GR" dirty="0" smtClean="0"/>
              <a:t>Είναι </a:t>
            </a:r>
            <a:r>
              <a:rPr lang="el-GR" dirty="0"/>
              <a:t>κατανοητό πως τα μαθηματικά όπως και η γλώσσα προϋποθέτουν βαθμό αφαίρεσης, οι αριθμοί γενικώς, γιατί τι κοινό έχουν δύο αρνιά και δύο πλοία; Ότι και τα δύο είναι δύο. Αλλά και η έννοια της μέτρησης προϋποθέτει αφαίρεση μεταξύ των διαφορών ανάμεσα στα δύο αρνιά, που δεν είναι όμοια, καταμετρώνται όμως ως ανήκοντα στο ίδιο είδος. </a:t>
            </a:r>
            <a:endParaRPr lang="el-GR" dirty="0" smtClean="0"/>
          </a:p>
          <a:p>
            <a:r>
              <a:rPr lang="el-GR" dirty="0" smtClean="0"/>
              <a:t>Συνεπώς </a:t>
            </a:r>
            <a:r>
              <a:rPr lang="el-GR" dirty="0"/>
              <a:t>τα μαθηματικά, όπως και η θρησκευτικότητα και μεταφυσικές πεποιθήσεις μοιάζουν να συμπορεύονται με τη γλώσσα, όσο αντιφατικά και αν μας φαίνονται. </a:t>
            </a:r>
            <a:endParaRPr lang="el-GR" dirty="0" smtClean="0"/>
          </a:p>
          <a:p>
            <a:r>
              <a:rPr lang="el-GR" dirty="0" smtClean="0"/>
              <a:t>Μοιάζει </a:t>
            </a:r>
            <a:r>
              <a:rPr lang="el-GR" dirty="0"/>
              <a:t>να έχουμε ευνοηθεί τόσο από το λογικό στοιχείο όσο και από το υπέρλογο-παράλογο και πως και τα δύο έχουν κοινή βάση. </a:t>
            </a:r>
            <a:endParaRPr lang="en-US" dirty="0"/>
          </a:p>
          <a:p>
            <a:endParaRPr lang="en-US" dirty="0"/>
          </a:p>
        </p:txBody>
      </p:sp>
    </p:spTree>
    <p:extLst>
      <p:ext uri="{BB962C8B-B14F-4D97-AF65-F5344CB8AC3E}">
        <p14:creationId xmlns:p14="http://schemas.microsoft.com/office/powerpoint/2010/main" val="12336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Cambria" panose="02040503050406030204" pitchFamily="18" charset="0"/>
              </a:rPr>
              <a:t>ΔΙΑΦΟΡΟΠΟΙΗΣΗ ΓΛΩΣΣΑΣ ΑΠΟ ΤΑ ΣΥΣΤΗΜΑΤΑ ΕΠΙΚΟΙΝΩΝΙΑΣ ΤΩΝ ΖΩΩΝ</a:t>
            </a:r>
            <a:r>
              <a:rPr lang="el-GR" dirty="0">
                <a:latin typeface="Cambria" panose="02040503050406030204" pitchFamily="18" charset="0"/>
              </a:rPr>
              <a:t> </a:t>
            </a:r>
            <a:endParaRPr lang="en-US"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r>
              <a:rPr lang="el-GR" sz="3300" dirty="0"/>
              <a:t>Τα συστήματα επικοινωνίας των ζώων, μολονότι μπορεί να έχουν ποικίλους βαθμούς </a:t>
            </a:r>
            <a:r>
              <a:rPr lang="el-GR" sz="3300" dirty="0" err="1"/>
              <a:t>συνθετότητας</a:t>
            </a:r>
            <a:r>
              <a:rPr lang="el-GR" sz="3300" dirty="0"/>
              <a:t> είναι κατά βάση έμφυτα, όχι επίκτητα, ενώ τη γλώσσα ο άνθρωπος την αποκτά με την έκθεση στον αντίστοιχο πολιτισμό, στην γλωσσική κοινότητα στην οποία θα βρεθεί [μονόγλωσση ή πολύγλωσση]. </a:t>
            </a:r>
            <a:endParaRPr lang="en-US" sz="3300" dirty="0"/>
          </a:p>
        </p:txBody>
      </p:sp>
    </p:spTree>
    <p:extLst>
      <p:ext uri="{BB962C8B-B14F-4D97-AF65-F5344CB8AC3E}">
        <p14:creationId xmlns:p14="http://schemas.microsoft.com/office/powerpoint/2010/main" val="32237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 δεν υπήρχε…</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sz="3300" dirty="0" smtClean="0"/>
              <a:t>Και </a:t>
            </a:r>
            <a:r>
              <a:rPr lang="el-GR" sz="3300" dirty="0"/>
              <a:t>αυτό γιατί δεν θα ήταν εφικτό να πούμε σχεδόν τίποτε με βεβαιότητα για το πώς προέκυψε η ανθρώπινη γλώσσα, πότε, με τι άλλο συνδέεται, αν δεν υπήρχε η νεότερη έρευνα στον χώρο της </a:t>
            </a:r>
            <a:r>
              <a:rPr lang="el-GR" sz="3300" b="1" dirty="0"/>
              <a:t>Α</a:t>
            </a:r>
            <a:r>
              <a:rPr lang="el-GR" sz="3300" b="1" dirty="0" smtClean="0"/>
              <a:t>νθρωπολογίας</a:t>
            </a:r>
            <a:r>
              <a:rPr lang="el-GR" sz="3300" dirty="0" smtClean="0"/>
              <a:t> </a:t>
            </a:r>
            <a:r>
              <a:rPr lang="el-GR" sz="3300" dirty="0"/>
              <a:t>και </a:t>
            </a:r>
            <a:r>
              <a:rPr lang="el-GR" sz="3300" b="1" dirty="0" smtClean="0"/>
              <a:t>Παλαιοανθρωπολογίας</a:t>
            </a:r>
            <a:r>
              <a:rPr lang="el-GR" sz="3300" dirty="0" smtClean="0"/>
              <a:t> ειδικότερα, γενικότερα ο χώρος των </a:t>
            </a:r>
            <a:r>
              <a:rPr lang="el-GR" sz="3300" b="1" dirty="0" err="1" smtClean="0"/>
              <a:t>Βιοεπιστημών</a:t>
            </a:r>
            <a:r>
              <a:rPr lang="el-GR" sz="3300" dirty="0" smtClean="0"/>
              <a:t>, ειδικότερα η </a:t>
            </a:r>
            <a:r>
              <a:rPr lang="el-GR" sz="3300" b="1" dirty="0" smtClean="0"/>
              <a:t>Εξελικτική Βιολογία</a:t>
            </a:r>
            <a:r>
              <a:rPr lang="el-GR" sz="3300" dirty="0" smtClean="0"/>
              <a:t>, περαιτέρω η </a:t>
            </a:r>
            <a:r>
              <a:rPr lang="el-GR" sz="3300" b="1" dirty="0" smtClean="0"/>
              <a:t>Εξελικτική Ψυχολογία</a:t>
            </a:r>
            <a:r>
              <a:rPr lang="el-GR" sz="3300" dirty="0" smtClean="0"/>
              <a:t>. </a:t>
            </a:r>
            <a:endParaRPr lang="en-US" sz="3300" dirty="0"/>
          </a:p>
        </p:txBody>
      </p:sp>
    </p:spTree>
    <p:extLst>
      <p:ext uri="{BB962C8B-B14F-4D97-AF65-F5344CB8AC3E}">
        <p14:creationId xmlns:p14="http://schemas.microsoft.com/office/powerpoint/2010/main" val="982694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Cambria" panose="02040503050406030204" pitchFamily="18" charset="0"/>
              </a:rPr>
              <a:t>ΔΙΑΦΟΡΟΠΟΙΗΣΗ ΓΛΩΣΣΑΣ ΑΠΟ ΤΑ ΣΥΣΤΗΜΑΤΑ ΕΠΙΚΟΙΝΩΝΙΑΣ ΤΩΝ ΖΩΩΝ</a:t>
            </a:r>
            <a:r>
              <a:rPr lang="el-GR" dirty="0">
                <a:latin typeface="Cambria" panose="02040503050406030204" pitchFamily="18" charset="0"/>
              </a:rPr>
              <a:t> </a:t>
            </a:r>
            <a:endParaRPr lang="en-US" dirty="0">
              <a:latin typeface="Cambria" panose="02040503050406030204" pitchFamily="18" charset="0"/>
            </a:endParaRPr>
          </a:p>
        </p:txBody>
      </p:sp>
      <p:sp>
        <p:nvSpPr>
          <p:cNvPr id="3" name="Θέση περιεχομένου 2"/>
          <p:cNvSpPr>
            <a:spLocks noGrp="1"/>
          </p:cNvSpPr>
          <p:nvPr>
            <p:ph idx="1"/>
          </p:nvPr>
        </p:nvSpPr>
        <p:spPr/>
        <p:txBody>
          <a:bodyPr/>
          <a:lstStyle/>
          <a:p>
            <a:r>
              <a:rPr lang="el-GR" sz="3300" dirty="0" smtClean="0"/>
              <a:t>Συνεπώς </a:t>
            </a:r>
            <a:r>
              <a:rPr lang="el-GR" sz="3300" dirty="0"/>
              <a:t>απ’ όσο γνωρίζουμε δεν απαντά πολυγλωσσία στα είδη των ζώων, ή απαντά σε πολύ μικρό βαθμό, ούτε και γλωσσική αλλαγή, ενώ στην ανθρώπινη γλώσσα η γλωσσική αλλαγή είναι συστηματικό φαινόμενο. </a:t>
            </a:r>
            <a:endParaRPr lang="en-US" sz="3300" dirty="0" smtClean="0"/>
          </a:p>
          <a:p>
            <a:r>
              <a:rPr lang="el-GR" sz="3300" dirty="0" smtClean="0"/>
              <a:t>Στα </a:t>
            </a:r>
            <a:r>
              <a:rPr lang="el-GR" sz="3300" dirty="0"/>
              <a:t>συστήματα επικοινωνίας των ζώων έχουμε κατά βάση αντίδραση σε ερεθίσματα, είναι κλειστά συστήματα, δεν υπάρχει αμφισημία ή πολυσημία και </a:t>
            </a:r>
            <a:r>
              <a:rPr lang="el-GR" sz="3300" dirty="0" smtClean="0"/>
              <a:t>δημιουργικότητα</a:t>
            </a:r>
            <a:r>
              <a:rPr lang="en-US" sz="3300" dirty="0" smtClean="0"/>
              <a:t>.</a:t>
            </a:r>
            <a:endParaRPr lang="en-US" sz="3300" dirty="0"/>
          </a:p>
          <a:p>
            <a:endParaRPr lang="en-US" dirty="0"/>
          </a:p>
        </p:txBody>
      </p:sp>
    </p:spTree>
    <p:extLst>
      <p:ext uri="{BB962C8B-B14F-4D97-AF65-F5344CB8AC3E}">
        <p14:creationId xmlns:p14="http://schemas.microsoft.com/office/powerpoint/2010/main" val="3410527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Cambria" panose="02040503050406030204" pitchFamily="18" charset="0"/>
              </a:rPr>
              <a:t>ΔΙΑΦΟΡΟΠΟΙΗΣΗ ΓΛΩΣΣΑΣ ΑΠΟ ΤΑ ΣΥΣΤΗΜΑΤΑ ΕΠΙΚΟΙΝΩΝΙΑΣ ΤΩΝ ΖΩΩΝ</a:t>
            </a:r>
            <a:r>
              <a:rPr lang="el-GR" dirty="0" smtClean="0">
                <a:latin typeface="Cambria" panose="02040503050406030204" pitchFamily="18" charset="0"/>
              </a:rPr>
              <a:t> </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dirty="0">
                <a:latin typeface="Cambria" panose="02040503050406030204" pitchFamily="18" charset="0"/>
              </a:rPr>
              <a:t>Οι ηθολόγοι [επιστήμονες που μελετούν στη συμπεριφορά των ζώων] έχουν εντοπίσει κάποια βασικά στοιχεία στα οποία ανάγονται οι συμπεριφορές και όλη η επικοινωνία των ζώων. </a:t>
            </a:r>
            <a:endParaRPr lang="en-US" dirty="0" smtClean="0">
              <a:latin typeface="Cambria" panose="02040503050406030204" pitchFamily="18" charset="0"/>
            </a:endParaRPr>
          </a:p>
          <a:p>
            <a:pPr marL="514350" indent="-514350">
              <a:buAutoNum type="arabicParenBoth"/>
            </a:pPr>
            <a:r>
              <a:rPr lang="el-GR" dirty="0" smtClean="0">
                <a:latin typeface="Cambria" panose="02040503050406030204" pitchFamily="18" charset="0"/>
              </a:rPr>
              <a:t>Προβολή-σήμανση </a:t>
            </a:r>
            <a:r>
              <a:rPr lang="el-GR" dirty="0">
                <a:latin typeface="Cambria" panose="02040503050406030204" pitchFamily="18" charset="0"/>
              </a:rPr>
              <a:t>της παρουσίας του </a:t>
            </a:r>
            <a:r>
              <a:rPr lang="el-GR" dirty="0" smtClean="0">
                <a:latin typeface="Cambria" panose="02040503050406030204" pitchFamily="18" charset="0"/>
              </a:rPr>
              <a:t>ζώου</a:t>
            </a:r>
            <a:endParaRPr lang="en-US" dirty="0">
              <a:latin typeface="Cambria" panose="02040503050406030204" pitchFamily="18" charset="0"/>
            </a:endParaRPr>
          </a:p>
          <a:p>
            <a:pPr marL="0" indent="0">
              <a:buNone/>
            </a:pPr>
            <a:r>
              <a:rPr lang="el-GR" dirty="0" smtClean="0">
                <a:latin typeface="Cambria" panose="02040503050406030204" pitchFamily="18" charset="0"/>
              </a:rPr>
              <a:t>(2</a:t>
            </a:r>
            <a:r>
              <a:rPr lang="el-GR" dirty="0">
                <a:latin typeface="Cambria" panose="02040503050406030204" pitchFamily="18" charset="0"/>
              </a:rPr>
              <a:t>) καθορισμός </a:t>
            </a:r>
            <a:r>
              <a:rPr lang="el-GR" dirty="0" smtClean="0">
                <a:latin typeface="Cambria" panose="02040503050406030204" pitchFamily="18" charset="0"/>
              </a:rPr>
              <a:t>ιεραρχίας</a:t>
            </a:r>
            <a:endParaRPr lang="en-US" dirty="0">
              <a:latin typeface="Cambria" panose="02040503050406030204" pitchFamily="18" charset="0"/>
            </a:endParaRPr>
          </a:p>
          <a:p>
            <a:pPr marL="0" indent="0">
              <a:buNone/>
            </a:pPr>
            <a:r>
              <a:rPr lang="el-GR" dirty="0" smtClean="0">
                <a:latin typeface="Cambria" panose="02040503050406030204" pitchFamily="18" charset="0"/>
              </a:rPr>
              <a:t>(3</a:t>
            </a:r>
            <a:r>
              <a:rPr lang="el-GR" dirty="0">
                <a:latin typeface="Cambria" panose="02040503050406030204" pitchFamily="18" charset="0"/>
              </a:rPr>
              <a:t>) σήμανση κινδύνου ή </a:t>
            </a:r>
            <a:r>
              <a:rPr lang="el-GR" dirty="0" smtClean="0">
                <a:latin typeface="Cambria" panose="02040503050406030204" pitchFamily="18" charset="0"/>
              </a:rPr>
              <a:t>ευκαιρίας</a:t>
            </a:r>
            <a:endParaRPr lang="en-US" dirty="0">
              <a:latin typeface="Cambria" panose="02040503050406030204" pitchFamily="18" charset="0"/>
            </a:endParaRPr>
          </a:p>
          <a:p>
            <a:pPr marL="0" indent="0">
              <a:buNone/>
            </a:pPr>
            <a:r>
              <a:rPr lang="el-GR" dirty="0" smtClean="0">
                <a:latin typeface="Cambria" panose="02040503050406030204" pitchFamily="18" charset="0"/>
              </a:rPr>
              <a:t>(4</a:t>
            </a:r>
            <a:r>
              <a:rPr lang="el-GR" dirty="0">
                <a:latin typeface="Cambria" panose="02040503050406030204" pitchFamily="18" charset="0"/>
              </a:rPr>
              <a:t>) συντονισμός δράσεων [επιθέσεις, αντιπερισπασμοί, πόλεμοι</a:t>
            </a:r>
            <a:r>
              <a:rPr lang="el-GR" dirty="0" smtClean="0">
                <a:latin typeface="Cambria" panose="02040503050406030204" pitchFamily="18" charset="0"/>
              </a:rPr>
              <a:t>]</a:t>
            </a:r>
            <a:endParaRPr lang="en-US" dirty="0" smtClean="0">
              <a:latin typeface="Cambria" panose="02040503050406030204" pitchFamily="18" charset="0"/>
            </a:endParaRPr>
          </a:p>
          <a:p>
            <a:pPr marL="0" indent="0">
              <a:buNone/>
            </a:pPr>
            <a:r>
              <a:rPr lang="el-GR" dirty="0" smtClean="0">
                <a:latin typeface="Cambria" panose="02040503050406030204" pitchFamily="18" charset="0"/>
              </a:rPr>
              <a:t>(</a:t>
            </a:r>
            <a:r>
              <a:rPr lang="el-GR" dirty="0">
                <a:latin typeface="Cambria" panose="02040503050406030204" pitchFamily="18" charset="0"/>
              </a:rPr>
              <a:t>5) αποθάρρυνση-αναχαίτιση-εκφοβισμός εχθρών και </a:t>
            </a:r>
            <a:endParaRPr lang="en-US" dirty="0" smtClean="0">
              <a:latin typeface="Cambria" panose="02040503050406030204" pitchFamily="18" charset="0"/>
            </a:endParaRPr>
          </a:p>
          <a:p>
            <a:pPr marL="0" indent="0">
              <a:buNone/>
            </a:pPr>
            <a:r>
              <a:rPr lang="el-GR" dirty="0" smtClean="0">
                <a:latin typeface="Cambria" panose="02040503050406030204" pitchFamily="18" charset="0"/>
              </a:rPr>
              <a:t>(</a:t>
            </a:r>
            <a:r>
              <a:rPr lang="el-GR" dirty="0">
                <a:latin typeface="Cambria" panose="02040503050406030204" pitchFamily="18" charset="0"/>
              </a:rPr>
              <a:t>6) δελεασμός θηραμάτων. </a:t>
            </a:r>
            <a:endParaRPr lang="en-US" dirty="0"/>
          </a:p>
        </p:txBody>
      </p:sp>
    </p:spTree>
    <p:extLst>
      <p:ext uri="{BB962C8B-B14F-4D97-AF65-F5344CB8AC3E}">
        <p14:creationId xmlns:p14="http://schemas.microsoft.com/office/powerpoint/2010/main" val="2073611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Cambria" panose="02040503050406030204" pitchFamily="18" charset="0"/>
              </a:rPr>
              <a:t>ΔΙΑΦΟΡΟΠΟΙΗΣΗ ΓΛΩΣΣΑΣ ΑΠΟ ΤΑ ΣΥΣΤΗΜΑΤΑ ΕΠΙΚΟΙΝΩΝΙΑΣ ΤΩΝ ΖΩΩΝ</a:t>
            </a:r>
            <a:r>
              <a:rPr lang="el-GR" dirty="0" smtClean="0">
                <a:latin typeface="Cambria" panose="02040503050406030204" pitchFamily="18" charset="0"/>
              </a:rPr>
              <a:t> </a:t>
            </a:r>
            <a:endParaRPr lang="en-US" dirty="0"/>
          </a:p>
        </p:txBody>
      </p:sp>
      <p:sp>
        <p:nvSpPr>
          <p:cNvPr id="3" name="Θέση περιεχομένου 2"/>
          <p:cNvSpPr>
            <a:spLocks noGrp="1"/>
          </p:cNvSpPr>
          <p:nvPr>
            <p:ph idx="1"/>
          </p:nvPr>
        </p:nvSpPr>
        <p:spPr/>
        <p:txBody>
          <a:bodyPr>
            <a:normAutofit/>
          </a:bodyPr>
          <a:lstStyle/>
          <a:p>
            <a:r>
              <a:rPr lang="el-GR" sz="3300" dirty="0" smtClean="0">
                <a:latin typeface="Cambria" panose="02040503050406030204" pitchFamily="18" charset="0"/>
              </a:rPr>
              <a:t>Μολονότι </a:t>
            </a:r>
            <a:r>
              <a:rPr lang="el-GR" sz="3300" dirty="0">
                <a:latin typeface="Cambria" panose="02040503050406030204" pitchFamily="18" charset="0"/>
              </a:rPr>
              <a:t>όλα αυτά τα στοιχεία απαντούν και ίσως αποτελούν αρχέγονη βάση και των ανθρώπινων συμπεριφορών, η έκφρασή τους είναι κατά πολύ συνθετότερη στον άνθρωπο, με πολύ μεγάλο βαθμό ποικιλομορφίας και με πολύ μεγάλο βαθμό αφαίρεσης. </a:t>
            </a:r>
            <a:endParaRPr lang="en-US" sz="3300" dirty="0">
              <a:latin typeface="Cambria" panose="02040503050406030204" pitchFamily="18" charset="0"/>
            </a:endParaRPr>
          </a:p>
          <a:p>
            <a:endParaRPr lang="en-US" dirty="0"/>
          </a:p>
        </p:txBody>
      </p:sp>
    </p:spTree>
    <p:extLst>
      <p:ext uri="{BB962C8B-B14F-4D97-AF65-F5344CB8AC3E}">
        <p14:creationId xmlns:p14="http://schemas.microsoft.com/office/powerpoint/2010/main" val="123157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latin typeface="Cambria" panose="02040503050406030204" pitchFamily="18" charset="0"/>
              </a:rPr>
              <a:t>ΓΕΝΕΣΗ ΤΗΣ ΙΣΤΟΡΙΚΗΣ ΓΛΩΣΣΟΛΟΓΙΑΣ ΚΑΙ </a:t>
            </a:r>
            <a:r>
              <a:rPr lang="el-GR" b="1" dirty="0" smtClean="0">
                <a:latin typeface="Cambria" panose="02040503050406030204" pitchFamily="18" charset="0"/>
              </a:rPr>
              <a:t>ΓΛΩΣΣΟΠΟΙΚΙΛΟΤΗΤΑ</a:t>
            </a:r>
            <a:endParaRPr lang="en-US"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r>
              <a:rPr lang="el-GR" sz="3600" dirty="0">
                <a:latin typeface="Cambria" panose="02040503050406030204" pitchFamily="18" charset="0"/>
              </a:rPr>
              <a:t>Ειδικότερα στον χώρο της γλωσσολογίας, η αναζήτηση προγόνων γλωσσών ή γλωσσών που εμφανίζουν υψηλού βαθμού ομοιότητες-δηλαδή γενετική συγγένεια, ξεκινά το 1786 με τον </a:t>
            </a:r>
            <a:r>
              <a:rPr lang="en-US" sz="3600" dirty="0">
                <a:latin typeface="Cambria" panose="02040503050406030204" pitchFamily="18" charset="0"/>
              </a:rPr>
              <a:t>Sir William </a:t>
            </a:r>
            <a:r>
              <a:rPr lang="en-US" sz="3600" dirty="0" smtClean="0">
                <a:latin typeface="Cambria" panose="02040503050406030204" pitchFamily="18" charset="0"/>
              </a:rPr>
              <a:t>Jones</a:t>
            </a:r>
            <a:r>
              <a:rPr lang="en-US" sz="3600" dirty="0">
                <a:latin typeface="Cambria" panose="02040503050406030204" pitchFamily="18" charset="0"/>
              </a:rPr>
              <a:t>.</a:t>
            </a:r>
            <a:endParaRPr lang="en-US" dirty="0"/>
          </a:p>
        </p:txBody>
      </p:sp>
    </p:spTree>
    <p:extLst>
      <p:ext uri="{BB962C8B-B14F-4D97-AF65-F5344CB8AC3E}">
        <p14:creationId xmlns:p14="http://schemas.microsoft.com/office/powerpoint/2010/main" val="295776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4980" y="168177"/>
            <a:ext cx="11034932" cy="1325563"/>
          </a:xfrm>
        </p:spPr>
        <p:txBody>
          <a:bodyPr>
            <a:normAutofit/>
          </a:bodyPr>
          <a:lstStyle/>
          <a:p>
            <a:r>
              <a:rPr lang="el-GR" b="1" dirty="0">
                <a:latin typeface="Cambria" panose="02040503050406030204" pitchFamily="18" charset="0"/>
              </a:rPr>
              <a:t>ΓΕΝΕΣΗ ΤΗΣ ΙΣΤΟΡΙΚΗΣ </a:t>
            </a:r>
            <a:r>
              <a:rPr lang="el-GR" b="1" dirty="0" smtClean="0">
                <a:latin typeface="Cambria" panose="02040503050406030204" pitchFamily="18" charset="0"/>
              </a:rPr>
              <a:t>ΓΛΩΣΣΟΛΟΓΙΑΣ</a:t>
            </a:r>
            <a:endParaRPr lang="en-US" dirty="0">
              <a:latin typeface="Cambria" panose="02040503050406030204" pitchFamily="18" charset="0"/>
            </a:endParaRPr>
          </a:p>
        </p:txBody>
      </p:sp>
      <p:sp>
        <p:nvSpPr>
          <p:cNvPr id="3" name="Θέση περιεχομένου 2"/>
          <p:cNvSpPr>
            <a:spLocks noGrp="1"/>
          </p:cNvSpPr>
          <p:nvPr>
            <p:ph idx="1"/>
          </p:nvPr>
        </p:nvSpPr>
        <p:spPr>
          <a:xfrm>
            <a:off x="838199" y="1825625"/>
            <a:ext cx="4901419" cy="4631446"/>
          </a:xfrm>
        </p:spPr>
        <p:txBody>
          <a:bodyPr>
            <a:normAutofit/>
          </a:bodyPr>
          <a:lstStyle/>
          <a:p>
            <a:r>
              <a:rPr lang="en-US" sz="3600" dirty="0" smtClean="0">
                <a:latin typeface="Cambria" panose="02040503050406030204" pitchFamily="18" charset="0"/>
              </a:rPr>
              <a:t>O Sir </a:t>
            </a:r>
            <a:r>
              <a:rPr lang="en-US" sz="3600" dirty="0">
                <a:latin typeface="Cambria" panose="02040503050406030204" pitchFamily="18" charset="0"/>
              </a:rPr>
              <a:t>William Jones</a:t>
            </a:r>
            <a:r>
              <a:rPr lang="el-GR" sz="3600" dirty="0">
                <a:latin typeface="Cambria" panose="02040503050406030204" pitchFamily="18" charset="0"/>
              </a:rPr>
              <a:t>, ο οποίος παρατήρησε για πρώτη φορά ομοιότητες στην Σανσκριτική, την Ελληνική, τη Λατινική και πιθανόν την Κελτική και τη </a:t>
            </a:r>
            <a:r>
              <a:rPr lang="el-GR" sz="3600" dirty="0" smtClean="0">
                <a:latin typeface="Cambria" panose="02040503050406030204" pitchFamily="18" charset="0"/>
              </a:rPr>
              <a:t>Γοτθική</a:t>
            </a:r>
            <a:r>
              <a:rPr lang="en-US" sz="3600" dirty="0" smtClean="0">
                <a:latin typeface="Cambria" panose="02040503050406030204" pitchFamily="18" charset="0"/>
              </a:rPr>
              <a:t>.</a:t>
            </a:r>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59" y="1366104"/>
            <a:ext cx="4250553" cy="5090967"/>
          </a:xfrm>
          <a:prstGeom prst="rect">
            <a:avLst/>
          </a:prstGeom>
        </p:spPr>
      </p:pic>
    </p:spTree>
    <p:extLst>
      <p:ext uri="{BB962C8B-B14F-4D97-AF65-F5344CB8AC3E}">
        <p14:creationId xmlns:p14="http://schemas.microsoft.com/office/powerpoint/2010/main" val="154491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57" y="154109"/>
            <a:ext cx="10515600" cy="1325563"/>
          </a:xfrm>
        </p:spPr>
        <p:txBody>
          <a:bodyPr>
            <a:normAutofit/>
          </a:bodyPr>
          <a:lstStyle/>
          <a:p>
            <a:r>
              <a:rPr lang="el-GR" b="1" dirty="0" smtClean="0">
                <a:latin typeface="Cambria" panose="02040503050406030204" pitchFamily="18" charset="0"/>
              </a:rPr>
              <a:t>ΓΛΩΣΣΟΠΟΙΚΙΛΟΤΗΤΑ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323557" y="1690688"/>
            <a:ext cx="11030243" cy="4486275"/>
          </a:xfrm>
        </p:spPr>
        <p:txBody>
          <a:bodyPr>
            <a:normAutofit/>
          </a:bodyPr>
          <a:lstStyle/>
          <a:p>
            <a:r>
              <a:rPr lang="el-GR" sz="3600" dirty="0" smtClean="0">
                <a:latin typeface="Cambria" panose="02040503050406030204" pitchFamily="18" charset="0"/>
              </a:rPr>
              <a:t>Τότε </a:t>
            </a:r>
            <a:r>
              <a:rPr lang="el-GR" sz="3600" dirty="0">
                <a:latin typeface="Cambria" panose="02040503050406030204" pitchFamily="18" charset="0"/>
              </a:rPr>
              <a:t>τοποθετείται η γένεση της ιστορικής γλωσσολογίας με τον εντοπισμό μίας μόνο από τις 10-14 [ανάλογα με την κατηγοριοποίηση] διαφορετικές οικογένειες γλωσσών: την Ινδοευρωπαϊκή οικογένεια, στην οποία ανήκει το 45% των ομιλητών σήμερα. </a:t>
            </a:r>
            <a:endParaRPr lang="en-US" sz="3600" dirty="0" smtClean="0">
              <a:latin typeface="Cambria" panose="02040503050406030204" pitchFamily="18" charset="0"/>
            </a:endParaRPr>
          </a:p>
          <a:p>
            <a:r>
              <a:rPr lang="en-US" sz="3600" dirty="0" smtClean="0">
                <a:latin typeface="Cambria" panose="02040503050406030204" pitchFamily="18" charset="0"/>
              </a:rPr>
              <a:t>O</a:t>
            </a:r>
            <a:r>
              <a:rPr lang="el-GR" sz="3600" dirty="0" smtClean="0">
                <a:latin typeface="Cambria" panose="02040503050406030204" pitchFamily="18" charset="0"/>
              </a:rPr>
              <a:t>ι </a:t>
            </a:r>
            <a:r>
              <a:rPr lang="el-GR" sz="3600" dirty="0">
                <a:latin typeface="Cambria" panose="02040503050406030204" pitchFamily="18" charset="0"/>
              </a:rPr>
              <a:t>ομιλούμενες γλώσσες </a:t>
            </a:r>
            <a:r>
              <a:rPr lang="el-GR" sz="3600" dirty="0" smtClean="0">
                <a:latin typeface="Cambria" panose="02040503050406030204" pitchFamily="18" charset="0"/>
              </a:rPr>
              <a:t>σήμερα είναι </a:t>
            </a:r>
            <a:r>
              <a:rPr lang="el-GR" sz="3600" dirty="0">
                <a:latin typeface="Cambria" panose="02040503050406030204" pitchFamily="18" charset="0"/>
              </a:rPr>
              <a:t>πάνω από 7.100 βάσει του επίσημου </a:t>
            </a:r>
            <a:r>
              <a:rPr lang="el-GR" sz="3600" dirty="0" err="1">
                <a:latin typeface="Cambria" panose="02040503050406030204" pitchFamily="18" charset="0"/>
              </a:rPr>
              <a:t>ιστοτόπου</a:t>
            </a:r>
            <a:r>
              <a:rPr lang="el-GR" sz="3600" dirty="0">
                <a:latin typeface="Cambria" panose="02040503050406030204" pitchFamily="18" charset="0"/>
              </a:rPr>
              <a:t> </a:t>
            </a:r>
            <a:r>
              <a:rPr lang="en-US" sz="3600" dirty="0" err="1" smtClean="0">
                <a:latin typeface="Cambria" panose="02040503050406030204" pitchFamily="18" charset="0"/>
              </a:rPr>
              <a:t>Enthnologue</a:t>
            </a:r>
            <a:r>
              <a:rPr lang="el-GR" sz="3600" dirty="0">
                <a:latin typeface="Cambria" panose="02040503050406030204" pitchFamily="18" charset="0"/>
              </a:rPr>
              <a:t> </a:t>
            </a:r>
            <a:r>
              <a:rPr lang="el-GR" sz="3600" dirty="0" smtClean="0">
                <a:latin typeface="Cambria" panose="02040503050406030204" pitchFamily="18" charset="0"/>
              </a:rPr>
              <a:t>(έκδοση 18). </a:t>
            </a:r>
            <a:endParaRPr lang="en-US" dirty="0"/>
          </a:p>
        </p:txBody>
      </p:sp>
    </p:spTree>
    <p:extLst>
      <p:ext uri="{BB962C8B-B14F-4D97-AF65-F5344CB8AC3E}">
        <p14:creationId xmlns:p14="http://schemas.microsoft.com/office/powerpoint/2010/main" val="133247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680" y="0"/>
            <a:ext cx="12014320" cy="1325563"/>
          </a:xfrm>
        </p:spPr>
        <p:txBody>
          <a:bodyPr/>
          <a:lstStyle/>
          <a:p>
            <a:r>
              <a:rPr lang="el-GR" b="1" dirty="0" smtClean="0">
                <a:latin typeface="Cambria" panose="02040503050406030204" pitchFamily="18" charset="0"/>
              </a:rPr>
              <a:t>ΑΠΕΙΚΟΝΙΣΗ ΤΗΣ ΙΝΔΟΕΥΡΩΠΑΪΚΗΣ ΟΙΚΟΓΕΝΕΙΑΣ ΓΛΩΣΣΩΝ</a:t>
            </a:r>
            <a:endParaRPr lang="en-US" b="1" dirty="0">
              <a:latin typeface="Cambria" panose="02040503050406030204" pitchFamily="18"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8811" y="1325563"/>
            <a:ext cx="6432303" cy="5197302"/>
          </a:xfrm>
        </p:spPr>
      </p:pic>
    </p:spTree>
    <p:extLst>
      <p:ext uri="{BB962C8B-B14F-4D97-AF65-F5344CB8AC3E}">
        <p14:creationId xmlns:p14="http://schemas.microsoft.com/office/powerpoint/2010/main" val="326414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542" y="-225083"/>
            <a:ext cx="10515600" cy="1325563"/>
          </a:xfrm>
        </p:spPr>
        <p:txBody>
          <a:bodyPr>
            <a:normAutofit/>
          </a:bodyPr>
          <a:lstStyle/>
          <a:p>
            <a:r>
              <a:rPr lang="el-GR" b="1" dirty="0" smtClean="0">
                <a:latin typeface="Cambria" panose="02040503050406030204" pitchFamily="18" charset="0"/>
              </a:rPr>
              <a:t>ΓΛΩΣΣΟΠΟΙΚΙΛΟΤΗΤΑ</a:t>
            </a:r>
            <a:endParaRPr lang="en-US" dirty="0">
              <a:latin typeface="Cambria" panose="02040503050406030204" pitchFamily="18" charset="0"/>
            </a:endParaRPr>
          </a:p>
        </p:txBody>
      </p:sp>
      <p:sp>
        <p:nvSpPr>
          <p:cNvPr id="3" name="Θέση περιεχομένου 2"/>
          <p:cNvSpPr>
            <a:spLocks noGrp="1"/>
          </p:cNvSpPr>
          <p:nvPr>
            <p:ph idx="1"/>
          </p:nvPr>
        </p:nvSpPr>
        <p:spPr>
          <a:xfrm>
            <a:off x="323556" y="886266"/>
            <a:ext cx="11732456" cy="5725550"/>
          </a:xfrm>
        </p:spPr>
        <p:txBody>
          <a:bodyPr>
            <a:normAutofit fontScale="55000" lnSpcReduction="20000"/>
          </a:bodyPr>
          <a:lstStyle/>
          <a:p>
            <a:pPr marL="0" indent="0">
              <a:buNone/>
            </a:pPr>
            <a:r>
              <a:rPr lang="el-GR" sz="4400" dirty="0" smtClean="0">
                <a:latin typeface="Cambria" panose="02040503050406030204" pitchFamily="18" charset="0"/>
              </a:rPr>
              <a:t>Αναφέρουμε </a:t>
            </a:r>
            <a:r>
              <a:rPr lang="el-GR" sz="4400" dirty="0">
                <a:latin typeface="Cambria" panose="02040503050406030204" pitchFamily="18" charset="0"/>
              </a:rPr>
              <a:t>ενδεικτικά και κάποιες από τις υπόλοιπες γλωσσικές οικογένειες: </a:t>
            </a:r>
            <a:endParaRPr lang="el-GR" sz="4400" dirty="0" smtClean="0">
              <a:latin typeface="Cambria" panose="02040503050406030204" pitchFamily="18" charset="0"/>
            </a:endParaRPr>
          </a:p>
          <a:p>
            <a:r>
              <a:rPr lang="el-GR" sz="4400" b="1" dirty="0" err="1" smtClean="0">
                <a:latin typeface="Cambria" panose="02040503050406030204" pitchFamily="18" charset="0"/>
              </a:rPr>
              <a:t>Νιγηροκονγκολεζικές</a:t>
            </a:r>
            <a:r>
              <a:rPr lang="el-GR" sz="4400" dirty="0" smtClean="0">
                <a:latin typeface="Cambria" panose="02040503050406030204" pitchFamily="18" charset="0"/>
              </a:rPr>
              <a:t> </a:t>
            </a:r>
            <a:r>
              <a:rPr lang="el-GR" sz="4400" dirty="0">
                <a:latin typeface="Cambria" panose="02040503050406030204" pitchFamily="18" charset="0"/>
              </a:rPr>
              <a:t>γλώσσες</a:t>
            </a:r>
            <a:r>
              <a:rPr lang="en-US" sz="4400" dirty="0">
                <a:latin typeface="Cambria" panose="02040503050406030204" pitchFamily="18" charset="0"/>
              </a:rPr>
              <a:t> </a:t>
            </a:r>
            <a:r>
              <a:rPr lang="el-GR" sz="4400" dirty="0">
                <a:latin typeface="Cambria" panose="02040503050406030204" pitchFamily="18" charset="0"/>
              </a:rPr>
              <a:t>(1514 </a:t>
            </a:r>
            <a:r>
              <a:rPr lang="el-GR" sz="4400" dirty="0" smtClean="0">
                <a:latin typeface="Cambria" panose="02040503050406030204" pitchFamily="18" charset="0"/>
              </a:rPr>
              <a:t>γλώσσες, Ζουλού, </a:t>
            </a:r>
            <a:r>
              <a:rPr lang="el-GR" sz="4400" dirty="0" err="1" smtClean="0">
                <a:latin typeface="Cambria" panose="02040503050406030204" pitchFamily="18" charset="0"/>
              </a:rPr>
              <a:t>Γιορούμπα</a:t>
            </a:r>
            <a:r>
              <a:rPr lang="el-GR" sz="4400" dirty="0" smtClean="0">
                <a:latin typeface="Cambria" panose="02040503050406030204" pitchFamily="18" charset="0"/>
              </a:rPr>
              <a:t>, Σουαχίλι)</a:t>
            </a:r>
            <a:endParaRPr lang="en-US" sz="4400" dirty="0">
              <a:latin typeface="Cambria" panose="02040503050406030204" pitchFamily="18" charset="0"/>
            </a:endParaRPr>
          </a:p>
          <a:p>
            <a:r>
              <a:rPr lang="el-GR" sz="4400" b="1" dirty="0" err="1">
                <a:latin typeface="Cambria" panose="02040503050406030204" pitchFamily="18" charset="0"/>
              </a:rPr>
              <a:t>Αυστρονησιακές</a:t>
            </a:r>
            <a:r>
              <a:rPr lang="el-GR" sz="4400" dirty="0">
                <a:latin typeface="Cambria" panose="02040503050406030204" pitchFamily="18" charset="0"/>
              </a:rPr>
              <a:t> γλώσσες</a:t>
            </a:r>
            <a:r>
              <a:rPr lang="en-US" sz="4400" dirty="0">
                <a:latin typeface="Cambria" panose="02040503050406030204" pitchFamily="18" charset="0"/>
              </a:rPr>
              <a:t> </a:t>
            </a:r>
            <a:r>
              <a:rPr lang="el-GR" sz="4400" dirty="0">
                <a:latin typeface="Cambria" panose="02040503050406030204" pitchFamily="18" charset="0"/>
              </a:rPr>
              <a:t>(1268 γλώσσες) γλώσσες της Ωκεανίας, Μαδαγασκάρης</a:t>
            </a:r>
            <a:endParaRPr lang="en-US" sz="4400" dirty="0">
              <a:latin typeface="Cambria" panose="02040503050406030204" pitchFamily="18" charset="0"/>
            </a:endParaRPr>
          </a:p>
          <a:p>
            <a:r>
              <a:rPr lang="el-GR" sz="4400" b="1" dirty="0" err="1">
                <a:latin typeface="Cambria" panose="02040503050406030204" pitchFamily="18" charset="0"/>
              </a:rPr>
              <a:t>Τρανς</a:t>
            </a:r>
            <a:r>
              <a:rPr lang="el-GR" sz="4400" b="1" dirty="0">
                <a:latin typeface="Cambria" panose="02040503050406030204" pitchFamily="18" charset="0"/>
              </a:rPr>
              <a:t>-Νέα </a:t>
            </a:r>
            <a:r>
              <a:rPr lang="el-GR" sz="4400" b="1" dirty="0" err="1">
                <a:latin typeface="Cambria" panose="02040503050406030204" pitchFamily="18" charset="0"/>
              </a:rPr>
              <a:t>Γουϊνέα</a:t>
            </a:r>
            <a:r>
              <a:rPr lang="el-GR" sz="4400" b="1" dirty="0">
                <a:latin typeface="Cambria" panose="02040503050406030204" pitchFamily="18" charset="0"/>
              </a:rPr>
              <a:t> </a:t>
            </a:r>
            <a:r>
              <a:rPr lang="el-GR" sz="4400" dirty="0">
                <a:latin typeface="Cambria" panose="02040503050406030204" pitchFamily="18" charset="0"/>
              </a:rPr>
              <a:t>γλώσσες</a:t>
            </a:r>
            <a:r>
              <a:rPr lang="en-US" sz="4400" dirty="0">
                <a:latin typeface="Cambria" panose="02040503050406030204" pitchFamily="18" charset="0"/>
              </a:rPr>
              <a:t> </a:t>
            </a:r>
            <a:r>
              <a:rPr lang="el-GR" sz="4400" dirty="0">
                <a:latin typeface="Cambria" panose="02040503050406030204" pitchFamily="18" charset="0"/>
              </a:rPr>
              <a:t>(564 γλώσσες) (αμφισβητήσιμη </a:t>
            </a:r>
            <a:r>
              <a:rPr lang="el-GR" sz="4400" dirty="0" smtClean="0">
                <a:latin typeface="Cambria" panose="02040503050406030204" pitchFamily="18" charset="0"/>
              </a:rPr>
              <a:t>εγκυρότητα)</a:t>
            </a:r>
          </a:p>
          <a:p>
            <a:r>
              <a:rPr lang="el-GR" sz="4400" b="1" dirty="0" smtClean="0">
                <a:latin typeface="Cambria" panose="02040503050406030204" pitchFamily="18" charset="0"/>
              </a:rPr>
              <a:t>Σινοθιβετικές</a:t>
            </a:r>
            <a:r>
              <a:rPr lang="el-GR" sz="4400" dirty="0" smtClean="0">
                <a:latin typeface="Cambria" panose="02040503050406030204" pitchFamily="18" charset="0"/>
              </a:rPr>
              <a:t> </a:t>
            </a:r>
            <a:r>
              <a:rPr lang="el-GR" sz="4400" dirty="0">
                <a:latin typeface="Cambria" panose="02040503050406030204" pitchFamily="18" charset="0"/>
              </a:rPr>
              <a:t>γλώσσες</a:t>
            </a:r>
            <a:r>
              <a:rPr lang="en-US" sz="4400" dirty="0">
                <a:latin typeface="Cambria" panose="02040503050406030204" pitchFamily="18" charset="0"/>
              </a:rPr>
              <a:t> </a:t>
            </a:r>
            <a:r>
              <a:rPr lang="el-GR" sz="4400" dirty="0">
                <a:latin typeface="Cambria" panose="02040503050406030204" pitchFamily="18" charset="0"/>
              </a:rPr>
              <a:t>(403 </a:t>
            </a:r>
            <a:r>
              <a:rPr lang="el-GR" sz="4400" dirty="0" smtClean="0">
                <a:latin typeface="Cambria" panose="02040503050406030204" pitchFamily="18" charset="0"/>
              </a:rPr>
              <a:t>γλώσσες</a:t>
            </a:r>
            <a:r>
              <a:rPr lang="en-US" sz="4400" dirty="0" smtClean="0">
                <a:latin typeface="Cambria" panose="02040503050406030204" pitchFamily="18" charset="0"/>
              </a:rPr>
              <a:t>, </a:t>
            </a:r>
            <a:r>
              <a:rPr lang="el-GR" sz="4400" dirty="0" smtClean="0">
                <a:latin typeface="Cambria" panose="02040503050406030204" pitchFamily="18" charset="0"/>
              </a:rPr>
              <a:t>Κινέζικα, </a:t>
            </a:r>
            <a:r>
              <a:rPr lang="el-GR" sz="4400" dirty="0" err="1" smtClean="0">
                <a:latin typeface="Cambria" panose="02040503050406030204" pitchFamily="18" charset="0"/>
              </a:rPr>
              <a:t>Θιβετιανά</a:t>
            </a:r>
            <a:r>
              <a:rPr lang="el-GR" sz="4400" dirty="0" smtClean="0">
                <a:latin typeface="Cambria" panose="02040503050406030204" pitchFamily="18" charset="0"/>
              </a:rPr>
              <a:t>)</a:t>
            </a:r>
          </a:p>
          <a:p>
            <a:r>
              <a:rPr lang="el-GR" sz="4400" b="1" dirty="0" err="1" smtClean="0">
                <a:latin typeface="Cambria" panose="02040503050406030204" pitchFamily="18" charset="0"/>
              </a:rPr>
              <a:t>Αλταϊκή</a:t>
            </a:r>
            <a:r>
              <a:rPr lang="el-GR" sz="4400" dirty="0" smtClean="0">
                <a:latin typeface="Cambria" panose="02040503050406030204" pitchFamily="18" charset="0"/>
              </a:rPr>
              <a:t> (Μογγολική, Τουρκική, Ιαπωνική, Κορεατική)</a:t>
            </a:r>
            <a:endParaRPr lang="en-US" sz="4400" dirty="0">
              <a:latin typeface="Cambria" panose="02040503050406030204" pitchFamily="18" charset="0"/>
            </a:endParaRPr>
          </a:p>
          <a:p>
            <a:r>
              <a:rPr lang="el-GR" sz="4400" b="1" dirty="0" err="1">
                <a:latin typeface="Cambria" panose="02040503050406030204" pitchFamily="18" charset="0"/>
              </a:rPr>
              <a:t>Αφροασιατικές</a:t>
            </a:r>
            <a:r>
              <a:rPr lang="el-GR" sz="4400" dirty="0">
                <a:latin typeface="Cambria" panose="02040503050406030204" pitchFamily="18" charset="0"/>
              </a:rPr>
              <a:t> γλώσσες</a:t>
            </a:r>
            <a:r>
              <a:rPr lang="en-US" sz="4400" dirty="0">
                <a:latin typeface="Cambria" panose="02040503050406030204" pitchFamily="18" charset="0"/>
              </a:rPr>
              <a:t> </a:t>
            </a:r>
            <a:r>
              <a:rPr lang="el-GR" sz="4400" dirty="0">
                <a:latin typeface="Cambria" panose="02040503050406030204" pitchFamily="18" charset="0"/>
              </a:rPr>
              <a:t>(375 γλώσσες) ή </a:t>
            </a:r>
            <a:r>
              <a:rPr lang="el-GR" sz="4400" b="1" dirty="0" err="1" smtClean="0">
                <a:latin typeface="Cambria" panose="02040503050406030204" pitchFamily="18" charset="0"/>
              </a:rPr>
              <a:t>Χαμιτοσημιτικές</a:t>
            </a:r>
            <a:r>
              <a:rPr lang="el-GR" sz="4400" dirty="0" smtClean="0">
                <a:latin typeface="Cambria" panose="02040503050406030204" pitchFamily="18" charset="0"/>
              </a:rPr>
              <a:t> (</a:t>
            </a:r>
            <a:r>
              <a:rPr lang="el-GR" sz="4400" dirty="0" err="1" smtClean="0">
                <a:latin typeface="Cambria" panose="02040503050406030204" pitchFamily="18" charset="0"/>
              </a:rPr>
              <a:t>Σομαλιανά</a:t>
            </a:r>
            <a:r>
              <a:rPr lang="el-GR" sz="4400" dirty="0">
                <a:latin typeface="Cambria" panose="02040503050406030204" pitchFamily="18" charset="0"/>
              </a:rPr>
              <a:t>, </a:t>
            </a:r>
            <a:r>
              <a:rPr lang="el-GR" sz="4400" dirty="0" err="1">
                <a:latin typeface="Cambria" panose="02040503050406030204" pitchFamily="18" charset="0"/>
              </a:rPr>
              <a:t>Αιγυπτικά</a:t>
            </a:r>
            <a:r>
              <a:rPr lang="el-GR" sz="4400" dirty="0">
                <a:latin typeface="Cambria" panose="02040503050406030204" pitchFamily="18" charset="0"/>
              </a:rPr>
              <a:t>, </a:t>
            </a:r>
            <a:r>
              <a:rPr lang="el-GR" sz="4400" dirty="0" smtClean="0">
                <a:latin typeface="Cambria" panose="02040503050406030204" pitchFamily="18" charset="0"/>
              </a:rPr>
              <a:t>Εβραϊκά)</a:t>
            </a:r>
            <a:endParaRPr lang="en-US" sz="4400" dirty="0">
              <a:latin typeface="Cambria" panose="02040503050406030204" pitchFamily="18" charset="0"/>
            </a:endParaRPr>
          </a:p>
          <a:p>
            <a:r>
              <a:rPr lang="el-GR" sz="4400" b="1" dirty="0" err="1">
                <a:latin typeface="Cambria" panose="02040503050406030204" pitchFamily="18" charset="0"/>
              </a:rPr>
              <a:t>Νειλοσαχαρικές</a:t>
            </a:r>
            <a:r>
              <a:rPr lang="el-GR" sz="4400" dirty="0">
                <a:latin typeface="Cambria" panose="02040503050406030204" pitchFamily="18" charset="0"/>
              </a:rPr>
              <a:t> γλώσσες</a:t>
            </a:r>
            <a:r>
              <a:rPr lang="en-US" sz="4400" dirty="0">
                <a:latin typeface="Cambria" panose="02040503050406030204" pitchFamily="18" charset="0"/>
              </a:rPr>
              <a:t> </a:t>
            </a:r>
            <a:r>
              <a:rPr lang="el-GR" sz="4400" dirty="0">
                <a:latin typeface="Cambria" panose="02040503050406030204" pitchFamily="18" charset="0"/>
              </a:rPr>
              <a:t>(204 γλώσσες)</a:t>
            </a:r>
            <a:endParaRPr lang="en-US" sz="4400" dirty="0">
              <a:latin typeface="Cambria" panose="02040503050406030204" pitchFamily="18" charset="0"/>
            </a:endParaRPr>
          </a:p>
          <a:p>
            <a:r>
              <a:rPr lang="el-GR" sz="4400" b="1" dirty="0" err="1">
                <a:latin typeface="Cambria" panose="02040503050406030204" pitchFamily="18" charset="0"/>
              </a:rPr>
              <a:t>Πάμα-Νιουνγκάν</a:t>
            </a:r>
            <a:r>
              <a:rPr lang="el-GR" sz="4400" dirty="0">
                <a:latin typeface="Cambria" panose="02040503050406030204" pitchFamily="18" charset="0"/>
              </a:rPr>
              <a:t> γλώσσες</a:t>
            </a:r>
            <a:r>
              <a:rPr lang="en-US" sz="4400" dirty="0">
                <a:latin typeface="Cambria" panose="02040503050406030204" pitchFamily="18" charset="0"/>
              </a:rPr>
              <a:t> </a:t>
            </a:r>
            <a:r>
              <a:rPr lang="el-GR" sz="4400" dirty="0">
                <a:latin typeface="Cambria" panose="02040503050406030204" pitchFamily="18" charset="0"/>
              </a:rPr>
              <a:t>(178 γλώσσες)</a:t>
            </a:r>
            <a:endParaRPr lang="en-US" sz="4400" dirty="0">
              <a:latin typeface="Cambria" panose="02040503050406030204" pitchFamily="18" charset="0"/>
            </a:endParaRPr>
          </a:p>
          <a:p>
            <a:r>
              <a:rPr lang="el-GR" sz="4400" b="1" dirty="0" err="1">
                <a:latin typeface="Cambria" panose="02040503050406030204" pitchFamily="18" charset="0"/>
              </a:rPr>
              <a:t>Αυστροασιατικές</a:t>
            </a:r>
            <a:r>
              <a:rPr lang="el-GR" sz="4400" dirty="0">
                <a:latin typeface="Cambria" panose="02040503050406030204" pitchFamily="18" charset="0"/>
              </a:rPr>
              <a:t> γλώσσες</a:t>
            </a:r>
            <a:r>
              <a:rPr lang="en-US" sz="4400" dirty="0">
                <a:latin typeface="Cambria" panose="02040503050406030204" pitchFamily="18" charset="0"/>
              </a:rPr>
              <a:t> </a:t>
            </a:r>
            <a:r>
              <a:rPr lang="el-GR" sz="4400" dirty="0">
                <a:latin typeface="Cambria" panose="02040503050406030204" pitchFamily="18" charset="0"/>
              </a:rPr>
              <a:t>(169 γλώσσες)</a:t>
            </a:r>
            <a:endParaRPr lang="en-US" sz="4400" dirty="0">
              <a:latin typeface="Cambria" panose="02040503050406030204" pitchFamily="18" charset="0"/>
            </a:endParaRPr>
          </a:p>
          <a:p>
            <a:r>
              <a:rPr lang="el-GR" sz="4400" b="1" dirty="0">
                <a:latin typeface="Cambria" panose="02040503050406030204" pitchFamily="18" charset="0"/>
              </a:rPr>
              <a:t>Τάι-Καντάι</a:t>
            </a:r>
            <a:r>
              <a:rPr lang="el-GR" sz="4400" dirty="0">
                <a:latin typeface="Cambria" panose="02040503050406030204" pitchFamily="18" charset="0"/>
              </a:rPr>
              <a:t> γλώσσες</a:t>
            </a:r>
            <a:r>
              <a:rPr lang="en-US" sz="4400" dirty="0">
                <a:latin typeface="Cambria" panose="02040503050406030204" pitchFamily="18" charset="0"/>
              </a:rPr>
              <a:t> </a:t>
            </a:r>
            <a:r>
              <a:rPr lang="el-GR" sz="4400" dirty="0">
                <a:latin typeface="Cambria" panose="02040503050406030204" pitchFamily="18" charset="0"/>
              </a:rPr>
              <a:t>(76 γλώσσες</a:t>
            </a:r>
            <a:r>
              <a:rPr lang="el-GR" sz="4400" dirty="0" smtClean="0">
                <a:latin typeface="Cambria" panose="02040503050406030204" pitchFamily="18" charset="0"/>
              </a:rPr>
              <a:t>) </a:t>
            </a:r>
            <a:r>
              <a:rPr lang="el-GR" sz="4400" dirty="0" err="1" smtClean="0">
                <a:latin typeface="Cambria" panose="02040503050406030204" pitchFamily="18" charset="0"/>
              </a:rPr>
              <a:t>Ταϊλανδέζικα</a:t>
            </a:r>
            <a:r>
              <a:rPr lang="el-GR" sz="4400" dirty="0" smtClean="0">
                <a:latin typeface="Cambria" panose="02040503050406030204" pitchFamily="18" charset="0"/>
              </a:rPr>
              <a:t>, Λάος</a:t>
            </a:r>
            <a:endParaRPr lang="en-US" sz="4400" dirty="0">
              <a:latin typeface="Cambria" panose="02040503050406030204" pitchFamily="18" charset="0"/>
            </a:endParaRPr>
          </a:p>
          <a:p>
            <a:r>
              <a:rPr lang="el-GR" sz="4400" b="1" dirty="0" err="1" smtClean="0">
                <a:latin typeface="Cambria" panose="02040503050406030204" pitchFamily="18" charset="0"/>
              </a:rPr>
              <a:t>Δραβιδικές</a:t>
            </a:r>
            <a:r>
              <a:rPr lang="en-US" sz="4400" dirty="0">
                <a:latin typeface="Cambria" panose="02040503050406030204" pitchFamily="18" charset="0"/>
              </a:rPr>
              <a:t> </a:t>
            </a:r>
            <a:r>
              <a:rPr lang="el-GR" sz="4400" dirty="0">
                <a:latin typeface="Cambria" panose="02040503050406030204" pitchFamily="18" charset="0"/>
              </a:rPr>
              <a:t>(73 γλώσσες) [Σρι Λάνκα, Πακιστάν, </a:t>
            </a:r>
            <a:r>
              <a:rPr lang="el-GR" sz="4400" dirty="0" err="1">
                <a:latin typeface="Cambria" panose="02040503050406030204" pitchFamily="18" charset="0"/>
              </a:rPr>
              <a:t>Μπαγκλαντες</a:t>
            </a:r>
            <a:r>
              <a:rPr lang="el-GR" sz="4400" dirty="0">
                <a:latin typeface="Cambria" panose="02040503050406030204" pitchFamily="18" charset="0"/>
              </a:rPr>
              <a:t>, Μαλαισία,</a:t>
            </a:r>
            <a:endParaRPr lang="en-US" sz="4400" dirty="0">
              <a:latin typeface="Cambria" panose="02040503050406030204" pitchFamily="18" charset="0"/>
            </a:endParaRPr>
          </a:p>
          <a:p>
            <a:r>
              <a:rPr lang="el-GR" sz="4400" dirty="0">
                <a:latin typeface="Cambria" panose="02040503050406030204" pitchFamily="18" charset="0"/>
              </a:rPr>
              <a:t>Γλώσσες </a:t>
            </a:r>
            <a:r>
              <a:rPr lang="el-GR" sz="4400" b="1" dirty="0">
                <a:latin typeface="Cambria" panose="02040503050406030204" pitchFamily="18" charset="0"/>
              </a:rPr>
              <a:t>Μάγια</a:t>
            </a:r>
            <a:r>
              <a:rPr lang="en-US" sz="4400" dirty="0">
                <a:latin typeface="Cambria" panose="02040503050406030204" pitchFamily="18" charset="0"/>
              </a:rPr>
              <a:t> </a:t>
            </a:r>
            <a:r>
              <a:rPr lang="el-GR" sz="4400" dirty="0">
                <a:latin typeface="Cambria" panose="02040503050406030204" pitchFamily="18" charset="0"/>
              </a:rPr>
              <a:t>(69 γλώσσες</a:t>
            </a:r>
            <a:r>
              <a:rPr lang="el-GR" sz="4400" dirty="0" smtClean="0">
                <a:latin typeface="Cambria" panose="02040503050406030204" pitchFamily="18" charset="0"/>
              </a:rPr>
              <a:t>)</a:t>
            </a:r>
          </a:p>
          <a:p>
            <a:r>
              <a:rPr lang="el-GR" sz="4400" dirty="0" err="1" smtClean="0">
                <a:latin typeface="Cambria" panose="02040503050406030204" pitchFamily="18" charset="0"/>
              </a:rPr>
              <a:t>κτλ</a:t>
            </a:r>
            <a:endParaRPr lang="en-US" sz="3600" dirty="0">
              <a:latin typeface="Cambria" panose="02040503050406030204" pitchFamily="18" charset="0"/>
            </a:endParaRPr>
          </a:p>
          <a:p>
            <a:endParaRPr lang="en-US" dirty="0"/>
          </a:p>
        </p:txBody>
      </p:sp>
    </p:spTree>
    <p:extLst>
      <p:ext uri="{BB962C8B-B14F-4D97-AF65-F5344CB8AC3E}">
        <p14:creationId xmlns:p14="http://schemas.microsoft.com/office/powerpoint/2010/main" val="812624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1763" y="154110"/>
            <a:ext cx="10515600" cy="1325563"/>
          </a:xfrm>
        </p:spPr>
        <p:txBody>
          <a:bodyPr/>
          <a:lstStyle/>
          <a:p>
            <a:r>
              <a:rPr lang="el-GR" b="1" dirty="0" smtClean="0">
                <a:latin typeface="Cambria" panose="02040503050406030204" pitchFamily="18" charset="0"/>
              </a:rPr>
              <a:t>ΓΙΑΤΙ ΓΛΩΣΣΙΚΗ ΠΟΙΚΙΛΙΑ;</a:t>
            </a:r>
            <a:endParaRPr lang="en-US" b="1"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r>
              <a:rPr lang="el-GR" sz="3300" dirty="0">
                <a:latin typeface="Cambria" panose="02040503050406030204" pitchFamily="18" charset="0"/>
              </a:rPr>
              <a:t>Η εξήγηση της γλωσσική ποικιλίας, που φτάνει τόσο πίσω στον χρόνο, όσο έχουμε δεδομένα, διαφέρει αρκετά από την ερμηνεία της βιοποικιλότητας, μολονότι σύνδεση των δύο επιχειρείται ήδη από τον Δαρβίνο. Στην </a:t>
            </a:r>
            <a:r>
              <a:rPr lang="el-GR" sz="3300" i="1" dirty="0">
                <a:latin typeface="Cambria" panose="02040503050406030204" pitchFamily="18" charset="0"/>
              </a:rPr>
              <a:t>Καταγωγή των ειδών</a:t>
            </a:r>
            <a:r>
              <a:rPr lang="el-GR" sz="3300" dirty="0">
                <a:latin typeface="Cambria" panose="02040503050406030204" pitchFamily="18" charset="0"/>
              </a:rPr>
              <a:t> ο Δαρβίνος αναφέρει πως τα ανθρώπινα είδη και οι γλώσσες εξελίσσονται με παρόμοιο δενδροειδή τρόπο με </a:t>
            </a:r>
            <a:r>
              <a:rPr lang="el-GR" sz="3300" b="1" dirty="0">
                <a:latin typeface="Cambria" panose="02040503050406030204" pitchFamily="18" charset="0"/>
              </a:rPr>
              <a:t>διάσπαση</a:t>
            </a:r>
            <a:r>
              <a:rPr lang="el-GR" sz="3300" dirty="0">
                <a:latin typeface="Cambria" panose="02040503050406030204" pitchFamily="18" charset="0"/>
              </a:rPr>
              <a:t> και </a:t>
            </a:r>
            <a:r>
              <a:rPr lang="el-GR" sz="3300" b="1" dirty="0">
                <a:latin typeface="Cambria" panose="02040503050406030204" pitchFamily="18" charset="0"/>
              </a:rPr>
              <a:t>απομόνωση</a:t>
            </a:r>
            <a:r>
              <a:rPr lang="el-GR" sz="3300" dirty="0">
                <a:latin typeface="Cambria" panose="02040503050406030204" pitchFamily="18" charset="0"/>
              </a:rPr>
              <a:t>. </a:t>
            </a:r>
            <a:endParaRPr lang="en-US" sz="3300" dirty="0">
              <a:latin typeface="Cambria" panose="02040503050406030204" pitchFamily="18" charset="0"/>
            </a:endParaRPr>
          </a:p>
        </p:txBody>
      </p:sp>
    </p:spTree>
    <p:extLst>
      <p:ext uri="{BB962C8B-B14F-4D97-AF65-F5344CB8AC3E}">
        <p14:creationId xmlns:p14="http://schemas.microsoft.com/office/powerpoint/2010/main" val="205925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975" y="0"/>
            <a:ext cx="10515600" cy="1325563"/>
          </a:xfrm>
        </p:spPr>
        <p:txBody>
          <a:bodyPr/>
          <a:lstStyle/>
          <a:p>
            <a:r>
              <a:rPr lang="el-GR" b="1" dirty="0" smtClean="0">
                <a:latin typeface="Cambria" panose="02040503050406030204" pitchFamily="18" charset="0"/>
              </a:rPr>
              <a:t>ΓΙΑΤΙ ΓΛΩΣΣΙΚΗ ΠΟΙΚΙΛΙΑ;</a:t>
            </a:r>
            <a:endParaRPr lang="en-US" b="1" dirty="0">
              <a:latin typeface="Cambria" panose="02040503050406030204" pitchFamily="18" charset="0"/>
            </a:endParaRPr>
          </a:p>
        </p:txBody>
      </p:sp>
      <p:sp>
        <p:nvSpPr>
          <p:cNvPr id="3" name="Θέση περιεχομένου 2"/>
          <p:cNvSpPr>
            <a:spLocks noGrp="1"/>
          </p:cNvSpPr>
          <p:nvPr>
            <p:ph idx="1"/>
          </p:nvPr>
        </p:nvSpPr>
        <p:spPr>
          <a:xfrm>
            <a:off x="271975" y="1181686"/>
            <a:ext cx="11648049" cy="5401994"/>
          </a:xfrm>
        </p:spPr>
        <p:txBody>
          <a:bodyPr>
            <a:normAutofit/>
          </a:bodyPr>
          <a:lstStyle/>
          <a:p>
            <a:r>
              <a:rPr lang="el-GR" sz="3300" dirty="0" smtClean="0">
                <a:latin typeface="Cambria" panose="02040503050406030204" pitchFamily="18" charset="0"/>
              </a:rPr>
              <a:t>Είναι </a:t>
            </a:r>
            <a:r>
              <a:rPr lang="el-GR" sz="3300" dirty="0">
                <a:latin typeface="Cambria" panose="02040503050406030204" pitchFamily="18" charset="0"/>
              </a:rPr>
              <a:t>αλήθεια πως και η βιολογική διαφοροποίηση και η γλωσσική διαφοροποίηση σχετίζονται με την απομόνωση και την μετακίνηση πληθυσμιακών ομάδων. </a:t>
            </a:r>
            <a:endParaRPr lang="en-US" sz="3300" dirty="0" smtClean="0">
              <a:latin typeface="Cambria" panose="02040503050406030204" pitchFamily="18" charset="0"/>
            </a:endParaRPr>
          </a:p>
          <a:p>
            <a:r>
              <a:rPr lang="el-GR" sz="3300" dirty="0" smtClean="0">
                <a:latin typeface="Cambria" panose="02040503050406030204" pitchFamily="18" charset="0"/>
              </a:rPr>
              <a:t>Ωστόσο </a:t>
            </a:r>
            <a:r>
              <a:rPr lang="el-GR" sz="3300" dirty="0">
                <a:latin typeface="Cambria" panose="02040503050406030204" pitchFamily="18" charset="0"/>
              </a:rPr>
              <a:t>η γλωσσική αλλαγή γνωρίζουμε πως μπορεί να είναι ταχύτατη και υπό συγκεκριμένες συνθήκες, π.χ. γλωσσικής καταπίεσης, να χρειαστεί μόνο μια γενιά για να μεταλλαχθεί, οι γονιδιακές μεταλλάξεις είναι εξαιρετικά αργές και συχνά χρειάζονται χιλιάδες ή δεκάδες χιλιάδες χρόνια. </a:t>
            </a:r>
            <a:endParaRPr lang="en-US" sz="3300" dirty="0" smtClean="0">
              <a:latin typeface="Cambria" panose="02040503050406030204" pitchFamily="18" charset="0"/>
            </a:endParaRPr>
          </a:p>
          <a:p>
            <a:endParaRPr lang="en-US" dirty="0"/>
          </a:p>
        </p:txBody>
      </p:sp>
    </p:spTree>
    <p:extLst>
      <p:ext uri="{BB962C8B-B14F-4D97-AF65-F5344CB8AC3E}">
        <p14:creationId xmlns:p14="http://schemas.microsoft.com/office/powerpoint/2010/main" val="271164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 δεν υπήρχε…</a:t>
            </a:r>
            <a:endParaRPr lang="en-US" dirty="0"/>
          </a:p>
        </p:txBody>
      </p:sp>
      <p:sp>
        <p:nvSpPr>
          <p:cNvPr id="3" name="Θέση περιεχομένου 2"/>
          <p:cNvSpPr>
            <a:spLocks noGrp="1"/>
          </p:cNvSpPr>
          <p:nvPr>
            <p:ph idx="1"/>
          </p:nvPr>
        </p:nvSpPr>
        <p:spPr>
          <a:xfrm>
            <a:off x="838200" y="1838504"/>
            <a:ext cx="10515600" cy="4351338"/>
          </a:xfrm>
        </p:spPr>
        <p:txBody>
          <a:bodyPr>
            <a:normAutofit/>
          </a:bodyPr>
          <a:lstStyle/>
          <a:p>
            <a:pPr marL="0" indent="0">
              <a:buNone/>
            </a:pPr>
            <a:r>
              <a:rPr lang="el-GR" sz="3300" dirty="0"/>
              <a:t>Τ</a:t>
            </a:r>
            <a:r>
              <a:rPr lang="el-GR" sz="3300" dirty="0" smtClean="0"/>
              <a:t>α </a:t>
            </a:r>
            <a:r>
              <a:rPr lang="el-GR" sz="3300" dirty="0"/>
              <a:t>προοδευτικά αυξανόμενα ευρήματα από δεκάδες χιλιάδες χρόνια πριν, η εξέλιξη της </a:t>
            </a:r>
            <a:r>
              <a:rPr lang="el-GR" sz="3300" b="1" dirty="0" smtClean="0"/>
              <a:t>Χημείας</a:t>
            </a:r>
            <a:r>
              <a:rPr lang="el-GR" sz="3300" dirty="0" smtClean="0"/>
              <a:t> </a:t>
            </a:r>
            <a:r>
              <a:rPr lang="el-GR" sz="3300" dirty="0"/>
              <a:t>και της </a:t>
            </a:r>
            <a:r>
              <a:rPr lang="el-GR" sz="3300" b="1" dirty="0" smtClean="0"/>
              <a:t>Φυσικής</a:t>
            </a:r>
            <a:r>
              <a:rPr lang="el-GR" sz="3300" dirty="0" smtClean="0"/>
              <a:t> </a:t>
            </a:r>
            <a:r>
              <a:rPr lang="el-GR" sz="3300" dirty="0"/>
              <a:t>και ειδικότερα η ραδιοχρονολόγηση που ανακαλύφτηκε στα τέλη της δεκαετίας του 1940 από τον </a:t>
            </a:r>
            <a:r>
              <a:rPr lang="en-US" sz="3300" dirty="0"/>
              <a:t>Willard </a:t>
            </a:r>
            <a:r>
              <a:rPr lang="en-US" sz="3300" dirty="0" smtClean="0"/>
              <a:t>Libby.</a:t>
            </a:r>
            <a:endParaRPr lang="en-US" sz="3300" dirty="0"/>
          </a:p>
        </p:txBody>
      </p:sp>
    </p:spTree>
    <p:extLst>
      <p:ext uri="{BB962C8B-B14F-4D97-AF65-F5344CB8AC3E}">
        <p14:creationId xmlns:p14="http://schemas.microsoft.com/office/powerpoint/2010/main" val="417981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090" y="-42204"/>
            <a:ext cx="11920026" cy="1325563"/>
          </a:xfrm>
        </p:spPr>
        <p:txBody>
          <a:bodyPr/>
          <a:lstStyle/>
          <a:p>
            <a:r>
              <a:rPr lang="el-GR" b="1" dirty="0" smtClean="0">
                <a:latin typeface="Cambria" panose="02040503050406030204" pitchFamily="18" charset="0"/>
              </a:rPr>
              <a:t>ΓΙΑΤΙ ΓΛΩΣΣΙΚΗ ΠΟΙΚΙΛΙΑ; ΔΕΝ ΓΝΩΡΙΖΟΥΜΕ</a:t>
            </a:r>
            <a:endParaRPr lang="en-US" b="1" dirty="0">
              <a:latin typeface="Cambria" panose="02040503050406030204" pitchFamily="18" charset="0"/>
            </a:endParaRPr>
          </a:p>
        </p:txBody>
      </p:sp>
      <p:sp>
        <p:nvSpPr>
          <p:cNvPr id="3" name="Θέση περιεχομένου 2"/>
          <p:cNvSpPr>
            <a:spLocks noGrp="1"/>
          </p:cNvSpPr>
          <p:nvPr>
            <p:ph idx="1"/>
          </p:nvPr>
        </p:nvSpPr>
        <p:spPr>
          <a:xfrm>
            <a:off x="271975" y="1181686"/>
            <a:ext cx="11648049" cy="5401994"/>
          </a:xfrm>
        </p:spPr>
        <p:txBody>
          <a:bodyPr>
            <a:normAutofit/>
          </a:bodyPr>
          <a:lstStyle/>
          <a:p>
            <a:r>
              <a:rPr lang="el-GR" sz="3300" dirty="0" smtClean="0">
                <a:latin typeface="Cambria" panose="02040503050406030204" pitchFamily="18" charset="0"/>
              </a:rPr>
              <a:t>Έχουν </a:t>
            </a:r>
            <a:r>
              <a:rPr lang="el-GR" sz="3300" dirty="0">
                <a:latin typeface="Cambria" panose="02040503050406030204" pitchFamily="18" charset="0"/>
              </a:rPr>
              <a:t>γίνει και γίνονται ακόμη έρευνες που παρακολουθούν τον συσχετισμό γλωσσών και γονιδίων, αλλά τα αποτελέσματα παραμένουν αντιφατικά και αμφιλεγόμενα. (</a:t>
            </a:r>
            <a:r>
              <a:rPr lang="en-US" sz="3300" dirty="0" err="1">
                <a:latin typeface="Cambria" panose="02040503050406030204" pitchFamily="18" charset="0"/>
              </a:rPr>
              <a:t>Cavalli</a:t>
            </a:r>
            <a:r>
              <a:rPr lang="el-GR" sz="3300" dirty="0">
                <a:latin typeface="Cambria" panose="02040503050406030204" pitchFamily="18" charset="0"/>
              </a:rPr>
              <a:t>-</a:t>
            </a:r>
            <a:r>
              <a:rPr lang="en-US" sz="3300" dirty="0">
                <a:latin typeface="Cambria" panose="02040503050406030204" pitchFamily="18" charset="0"/>
              </a:rPr>
              <a:t>Sforza et al</a:t>
            </a:r>
            <a:r>
              <a:rPr lang="el-GR" sz="3300" dirty="0">
                <a:latin typeface="Cambria" panose="02040503050406030204" pitchFamily="18" charset="0"/>
              </a:rPr>
              <a:t>. 1988</a:t>
            </a:r>
            <a:r>
              <a:rPr lang="el-GR" sz="3300" dirty="0" smtClean="0">
                <a:latin typeface="Cambria" panose="02040503050406030204" pitchFamily="18" charset="0"/>
              </a:rPr>
              <a:t>).</a:t>
            </a:r>
          </a:p>
          <a:p>
            <a:r>
              <a:rPr lang="el-GR" sz="3300" dirty="0" smtClean="0">
                <a:latin typeface="Cambria" panose="02040503050406030204" pitchFamily="18" charset="0"/>
              </a:rPr>
              <a:t>Ίσως να σχετίζεται με την αυξημένη ανθρώπινη επινοητικότητα σε σχέση με τα υπόλοιπα είδη στο ζωικό βασίλειο και την προσαρμοστικότητα στις ρευστές και μεταβαλλόμενες συνθήκες. </a:t>
            </a:r>
            <a:endParaRPr lang="en-US" sz="3300" dirty="0">
              <a:latin typeface="Cambria" panose="02040503050406030204" pitchFamily="18" charset="0"/>
            </a:endParaRPr>
          </a:p>
          <a:p>
            <a:endParaRPr lang="en-US" dirty="0"/>
          </a:p>
        </p:txBody>
      </p:sp>
    </p:spTree>
    <p:extLst>
      <p:ext uri="{BB962C8B-B14F-4D97-AF65-F5344CB8AC3E}">
        <p14:creationId xmlns:p14="http://schemas.microsoft.com/office/powerpoint/2010/main" val="309188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9898" y="308854"/>
            <a:ext cx="10515600" cy="1325563"/>
          </a:xfrm>
        </p:spPr>
        <p:txBody>
          <a:bodyPr>
            <a:normAutofit/>
          </a:bodyPr>
          <a:lstStyle/>
          <a:p>
            <a:pPr algn="ctr"/>
            <a:r>
              <a:rPr lang="el-GR" b="1" dirty="0">
                <a:latin typeface="Cambria" panose="02040503050406030204" pitchFamily="18" charset="0"/>
              </a:rPr>
              <a:t>ΠΟΛΥΕΣΤΙΑΚΟΤΗΤΑ ΚΑΙ Η ΓΛΩΣΣΑ ΩΣ </a:t>
            </a:r>
            <a:r>
              <a:rPr lang="el-GR" b="1" dirty="0" smtClean="0">
                <a:latin typeface="Cambria" panose="02040503050406030204" pitchFamily="18" charset="0"/>
              </a:rPr>
              <a:t>ΤΕΧΝΟΛΟΓΙΑ</a:t>
            </a:r>
            <a:endParaRPr lang="en-US" b="1" dirty="0">
              <a:latin typeface="Cambria" panose="02040503050406030204" pitchFamily="18" charset="0"/>
            </a:endParaRPr>
          </a:p>
        </p:txBody>
      </p:sp>
      <p:sp>
        <p:nvSpPr>
          <p:cNvPr id="3" name="Θέση περιεχομένου 2"/>
          <p:cNvSpPr>
            <a:spLocks noGrp="1"/>
          </p:cNvSpPr>
          <p:nvPr>
            <p:ph idx="1"/>
          </p:nvPr>
        </p:nvSpPr>
        <p:spPr>
          <a:xfrm>
            <a:off x="520505" y="1825625"/>
            <a:ext cx="11324492" cy="4729920"/>
          </a:xfrm>
        </p:spPr>
        <p:txBody>
          <a:bodyPr>
            <a:normAutofit/>
          </a:bodyPr>
          <a:lstStyle/>
          <a:p>
            <a:r>
              <a:rPr lang="el-GR" sz="3300" dirty="0"/>
              <a:t>Δεν γνωρίζουμε ακόμη </a:t>
            </a:r>
            <a:r>
              <a:rPr lang="el-GR" sz="3300" dirty="0" smtClean="0"/>
              <a:t>αν η ανθρώπινη γλώσσα αναπτύχθηκε σε μία ομάδα και ακολούθως αυτή διασπάστηκε, </a:t>
            </a:r>
            <a:r>
              <a:rPr lang="el-GR" sz="3300" dirty="0"/>
              <a:t>δεν υπάρχει ακόμη συναίνεση μεταξύ των μελετητών. </a:t>
            </a:r>
            <a:endParaRPr lang="el-GR" sz="3300" dirty="0" smtClean="0"/>
          </a:p>
          <a:p>
            <a:r>
              <a:rPr lang="el-GR" sz="3300" dirty="0" smtClean="0"/>
              <a:t>Από </a:t>
            </a:r>
            <a:r>
              <a:rPr lang="el-GR" sz="3300" dirty="0"/>
              <a:t>την εμπειρία από άλλες περιοχές ξέρουμε πως τόσο η ξαφνική αλλαγή είναι </a:t>
            </a:r>
            <a:r>
              <a:rPr lang="el-GR" sz="3300" dirty="0" smtClean="0"/>
              <a:t>εφικτή (μια ομάδα ανέπτυξε σύνθετο επικοινωνιακό σύστημα), </a:t>
            </a:r>
            <a:r>
              <a:rPr lang="el-GR" sz="3300" dirty="0"/>
              <a:t>όσο και η </a:t>
            </a:r>
            <a:r>
              <a:rPr lang="el-GR" sz="3300" dirty="0" smtClean="0"/>
              <a:t>βαθμιαία (ανεξάρτητες ομάδες κατέληξαν σε παραπλήσιο αποτέλεσμα). </a:t>
            </a:r>
          </a:p>
        </p:txBody>
      </p:sp>
    </p:spTree>
    <p:extLst>
      <p:ext uri="{BB962C8B-B14F-4D97-AF65-F5344CB8AC3E}">
        <p14:creationId xmlns:p14="http://schemas.microsoft.com/office/powerpoint/2010/main" val="383443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8034" y="266652"/>
            <a:ext cx="10515600" cy="1325563"/>
          </a:xfrm>
        </p:spPr>
        <p:txBody>
          <a:bodyPr>
            <a:normAutofit/>
          </a:bodyPr>
          <a:lstStyle/>
          <a:p>
            <a:pPr algn="ctr"/>
            <a:r>
              <a:rPr lang="el-GR" b="1" dirty="0">
                <a:latin typeface="Cambria" panose="02040503050406030204" pitchFamily="18" charset="0"/>
              </a:rPr>
              <a:t>ΠΟΛΥΕΣΤΙΑΚΟΤΗΤΑ ΚΑΙ Η ΓΛΩΣΣΑ ΩΣ </a:t>
            </a:r>
            <a:r>
              <a:rPr lang="el-GR" b="1" dirty="0" smtClean="0">
                <a:latin typeface="Cambria" panose="02040503050406030204" pitchFamily="18" charset="0"/>
              </a:rPr>
              <a:t>ΤΕΧΝΟΛΟΓΙΑ</a:t>
            </a:r>
            <a:endParaRPr lang="en-US" b="1" dirty="0">
              <a:latin typeface="Cambria" panose="02040503050406030204" pitchFamily="18" charset="0"/>
            </a:endParaRPr>
          </a:p>
        </p:txBody>
      </p:sp>
      <p:sp>
        <p:nvSpPr>
          <p:cNvPr id="3" name="Θέση περιεχομένου 2"/>
          <p:cNvSpPr>
            <a:spLocks noGrp="1"/>
          </p:cNvSpPr>
          <p:nvPr>
            <p:ph idx="1"/>
          </p:nvPr>
        </p:nvSpPr>
        <p:spPr>
          <a:xfrm>
            <a:off x="520505" y="1825625"/>
            <a:ext cx="11324492" cy="4729920"/>
          </a:xfrm>
        </p:spPr>
        <p:txBody>
          <a:bodyPr>
            <a:noAutofit/>
          </a:bodyPr>
          <a:lstStyle/>
          <a:p>
            <a:r>
              <a:rPr lang="el-GR" sz="3000" dirty="0"/>
              <a:t>Δεν γνωρίζουμε ακόμη </a:t>
            </a:r>
            <a:r>
              <a:rPr lang="el-GR" sz="3000" dirty="0" smtClean="0"/>
              <a:t>αν η ανθρώπινη γλώσσα αναπτύχθηκε σε μία ομάδα και ακολούθως αυτή διασπάστηκε, </a:t>
            </a:r>
            <a:r>
              <a:rPr lang="el-GR" sz="3000" dirty="0"/>
              <a:t>δεν υπάρχει ακόμη συναίνεση μεταξύ των μελετητών. </a:t>
            </a:r>
            <a:endParaRPr lang="el-GR" sz="3000" dirty="0" smtClean="0"/>
          </a:p>
          <a:p>
            <a:r>
              <a:rPr lang="el-GR" sz="3000" dirty="0" smtClean="0"/>
              <a:t>Από </a:t>
            </a:r>
            <a:r>
              <a:rPr lang="el-GR" sz="3000" dirty="0"/>
              <a:t>την εμπειρία από άλλες περιοχές ξέρουμε πως τόσο η ξαφνική αλλαγή είναι </a:t>
            </a:r>
            <a:r>
              <a:rPr lang="el-GR" sz="3000" dirty="0" smtClean="0"/>
              <a:t>εφικτή (μια ομάδα ανέπτυξε σύνθετο επικοινωνιακό σύστημα), </a:t>
            </a:r>
            <a:r>
              <a:rPr lang="el-GR" sz="3000" dirty="0"/>
              <a:t>όσο και η </a:t>
            </a:r>
            <a:r>
              <a:rPr lang="el-GR" sz="3000" dirty="0" smtClean="0"/>
              <a:t>βαθμιαία (ανεξάρτητες ομάδες κατέληξαν σε παραπλήσιο αποτέλεσμα). </a:t>
            </a:r>
          </a:p>
          <a:p>
            <a:r>
              <a:rPr lang="el-GR" sz="3000" dirty="0" smtClean="0"/>
              <a:t>Η </a:t>
            </a:r>
            <a:r>
              <a:rPr lang="el-GR" sz="3000" dirty="0"/>
              <a:t>δεύτερη θεωρία ωστόσο είναι </a:t>
            </a:r>
            <a:r>
              <a:rPr lang="el-GR" sz="3000" dirty="0" smtClean="0"/>
              <a:t>αυτή τη στιγμή περισσότερο </a:t>
            </a:r>
            <a:r>
              <a:rPr lang="el-GR" sz="3000" dirty="0"/>
              <a:t>πιθανή, ή έστω κάποιος συνδυασμός, δεδομένου ότι σήμερα υποστηρίζεται η </a:t>
            </a:r>
            <a:r>
              <a:rPr lang="el-GR" sz="3000" dirty="0" err="1"/>
              <a:t>πολυεστιακή</a:t>
            </a:r>
            <a:r>
              <a:rPr lang="el-GR" sz="3000" dirty="0"/>
              <a:t> εμφάνιση της γλώσσας, σε κοινότητες ανεξάρτητα η μία από την άλλη ως είδος τεχνολογίας (</a:t>
            </a:r>
            <a:r>
              <a:rPr lang="en-US" sz="3000" dirty="0" err="1"/>
              <a:t>Mufwene</a:t>
            </a:r>
            <a:r>
              <a:rPr lang="el-GR" sz="3000" dirty="0"/>
              <a:t> 2012). </a:t>
            </a:r>
            <a:endParaRPr lang="en-US" sz="3000" dirty="0"/>
          </a:p>
        </p:txBody>
      </p:sp>
    </p:spTree>
    <p:extLst>
      <p:ext uri="{BB962C8B-B14F-4D97-AF65-F5344CB8AC3E}">
        <p14:creationId xmlns:p14="http://schemas.microsoft.com/office/powerpoint/2010/main" val="2992577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2102" y="280719"/>
            <a:ext cx="10515600" cy="1325563"/>
          </a:xfrm>
        </p:spPr>
        <p:txBody>
          <a:bodyPr>
            <a:normAutofit/>
          </a:bodyPr>
          <a:lstStyle/>
          <a:p>
            <a:pPr algn="ctr"/>
            <a:r>
              <a:rPr lang="el-GR" b="1" dirty="0">
                <a:latin typeface="Cambria" panose="02040503050406030204" pitchFamily="18" charset="0"/>
              </a:rPr>
              <a:t>ΠΟΛΥΕΣΤΙΑΚΟΤΗΤΑ ΚΑΙ Η ΓΛΩΣΣΑ ΩΣ </a:t>
            </a:r>
            <a:r>
              <a:rPr lang="el-GR" b="1" dirty="0" smtClean="0">
                <a:latin typeface="Cambria" panose="02040503050406030204" pitchFamily="18" charset="0"/>
              </a:rPr>
              <a:t>ΤΕΧΝΟΛΟΓΙΑ</a:t>
            </a:r>
            <a:endParaRPr lang="en-US" b="1" dirty="0">
              <a:latin typeface="Cambria" panose="02040503050406030204" pitchFamily="18" charset="0"/>
            </a:endParaRPr>
          </a:p>
        </p:txBody>
      </p:sp>
      <p:sp>
        <p:nvSpPr>
          <p:cNvPr id="3" name="Θέση περιεχομένου 2"/>
          <p:cNvSpPr>
            <a:spLocks noGrp="1"/>
          </p:cNvSpPr>
          <p:nvPr>
            <p:ph idx="1"/>
          </p:nvPr>
        </p:nvSpPr>
        <p:spPr>
          <a:xfrm>
            <a:off x="838199" y="1825625"/>
            <a:ext cx="11006797" cy="4351338"/>
          </a:xfrm>
        </p:spPr>
        <p:txBody>
          <a:bodyPr>
            <a:noAutofit/>
          </a:bodyPr>
          <a:lstStyle/>
          <a:p>
            <a:r>
              <a:rPr lang="el-GR" sz="3300" dirty="0" smtClean="0">
                <a:latin typeface="Cambria" panose="02040503050406030204" pitchFamily="18" charset="0"/>
              </a:rPr>
              <a:t>Υπάρχει </a:t>
            </a:r>
            <a:r>
              <a:rPr lang="el-GR" sz="3300" dirty="0">
                <a:latin typeface="Cambria" panose="02040503050406030204" pitchFamily="18" charset="0"/>
              </a:rPr>
              <a:t>ωστόσο και με νεότερη βιβλιογραφία η υπόθεση γνωστή ως </a:t>
            </a:r>
            <a:r>
              <a:rPr lang="en-US" sz="3300" b="1" dirty="0" smtClean="0">
                <a:latin typeface="Cambria" panose="02040503050406030204" pitchFamily="18" charset="0"/>
              </a:rPr>
              <a:t>Nostratic Hypothesis</a:t>
            </a:r>
            <a:r>
              <a:rPr lang="el-GR" sz="3300" dirty="0" smtClean="0">
                <a:latin typeface="Cambria" panose="02040503050406030204" pitchFamily="18" charset="0"/>
              </a:rPr>
              <a:t> </a:t>
            </a:r>
            <a:r>
              <a:rPr lang="el-GR" sz="3300" dirty="0">
                <a:latin typeface="Cambria" panose="02040503050406030204" pitchFamily="18" charset="0"/>
              </a:rPr>
              <a:t>(από το 1903 και τον Δανό γλωσσολόγο </a:t>
            </a:r>
            <a:r>
              <a:rPr lang="en-US" sz="3300" dirty="0">
                <a:latin typeface="Cambria" panose="02040503050406030204" pitchFamily="18" charset="0"/>
              </a:rPr>
              <a:t>Holger Petersen</a:t>
            </a:r>
            <a:r>
              <a:rPr lang="el-GR" sz="3300" dirty="0">
                <a:latin typeface="Cambria" panose="02040503050406030204" pitchFamily="18" charset="0"/>
              </a:rPr>
              <a:t> και στα νεότερα χρόνια συνεχίστηκε από τον </a:t>
            </a:r>
            <a:r>
              <a:rPr lang="en-US" sz="3300" dirty="0" err="1">
                <a:latin typeface="Cambria" panose="02040503050406030204" pitchFamily="18" charset="0"/>
              </a:rPr>
              <a:t>Vladislav</a:t>
            </a:r>
            <a:r>
              <a:rPr lang="en-US" sz="3300" dirty="0">
                <a:latin typeface="Cambria" panose="02040503050406030204" pitchFamily="18" charset="0"/>
              </a:rPr>
              <a:t> M</a:t>
            </a:r>
            <a:r>
              <a:rPr lang="el-GR" sz="3300" dirty="0">
                <a:latin typeface="Cambria" panose="02040503050406030204" pitchFamily="18" charset="0"/>
              </a:rPr>
              <a:t>. </a:t>
            </a:r>
            <a:r>
              <a:rPr lang="en-US" sz="3300" dirty="0" err="1">
                <a:latin typeface="Cambria" panose="02040503050406030204" pitchFamily="18" charset="0"/>
              </a:rPr>
              <a:t>Illich</a:t>
            </a:r>
            <a:r>
              <a:rPr lang="el-GR" sz="3300" dirty="0">
                <a:latin typeface="Cambria" panose="02040503050406030204" pitchFamily="18" charset="0"/>
              </a:rPr>
              <a:t>-</a:t>
            </a:r>
            <a:r>
              <a:rPr lang="en-US" sz="3300" dirty="0" err="1" smtClean="0">
                <a:latin typeface="Cambria" panose="02040503050406030204" pitchFamily="18" charset="0"/>
              </a:rPr>
              <a:t>Svitych</a:t>
            </a:r>
            <a:r>
              <a:rPr lang="en-US" sz="3300" dirty="0" smtClean="0">
                <a:latin typeface="Cambria" panose="02040503050406030204" pitchFamily="18" charset="0"/>
              </a:rPr>
              <a:t>)</a:t>
            </a:r>
            <a:r>
              <a:rPr lang="el-GR" sz="3300" dirty="0" smtClean="0">
                <a:latin typeface="Cambria" panose="02040503050406030204" pitchFamily="18" charset="0"/>
              </a:rPr>
              <a:t>, </a:t>
            </a:r>
            <a:r>
              <a:rPr lang="el-GR" sz="3300" dirty="0">
                <a:latin typeface="Cambria" panose="02040503050406030204" pitchFamily="18" charset="0"/>
              </a:rPr>
              <a:t>κατά την οποία επιχειρείται η αναζήτηση ενός και μοναδικού προγόνου-</a:t>
            </a:r>
            <a:r>
              <a:rPr lang="el-GR" sz="3300" dirty="0" err="1">
                <a:latin typeface="Cambria" panose="02040503050406030204" pitchFamily="18" charset="0"/>
              </a:rPr>
              <a:t>πρωτογλώσσας</a:t>
            </a:r>
            <a:r>
              <a:rPr lang="el-GR" sz="3300" dirty="0">
                <a:latin typeface="Cambria" panose="02040503050406030204" pitchFamily="18" charset="0"/>
              </a:rPr>
              <a:t> μεταξύ των γλωσσικών οικογενειών, κυρίως μεταξύ της Ινδοευρωπαϊκής, </a:t>
            </a:r>
            <a:r>
              <a:rPr lang="el-GR" sz="3300" dirty="0" err="1">
                <a:latin typeface="Cambria" panose="02040503050406030204" pitchFamily="18" charset="0"/>
              </a:rPr>
              <a:t>Αλταϊκής</a:t>
            </a:r>
            <a:r>
              <a:rPr lang="el-GR" sz="3300" dirty="0">
                <a:latin typeface="Cambria" panose="02040503050406030204" pitchFamily="18" charset="0"/>
              </a:rPr>
              <a:t>, Ουραλικής και </a:t>
            </a:r>
            <a:r>
              <a:rPr lang="el-GR" sz="3300" dirty="0" err="1">
                <a:latin typeface="Cambria" panose="02040503050406030204" pitchFamily="18" charset="0"/>
              </a:rPr>
              <a:t>Αφροασιατικής</a:t>
            </a:r>
            <a:r>
              <a:rPr lang="el-GR" sz="3300" dirty="0">
                <a:latin typeface="Cambria" panose="02040503050406030204" pitchFamily="18" charset="0"/>
              </a:rPr>
              <a:t>, καθώς επίσης και της </a:t>
            </a:r>
            <a:r>
              <a:rPr lang="el-GR" sz="3300" dirty="0" err="1">
                <a:latin typeface="Cambria" panose="02040503050406030204" pitchFamily="18" charset="0"/>
              </a:rPr>
              <a:t>Δραβινικής</a:t>
            </a:r>
            <a:r>
              <a:rPr lang="el-GR" sz="3300" dirty="0">
                <a:latin typeface="Cambria" panose="02040503050406030204" pitchFamily="18" charset="0"/>
              </a:rPr>
              <a:t> [Πακιστάν, Σρι Λάνκα, Ινδία] και </a:t>
            </a:r>
            <a:r>
              <a:rPr lang="el-GR" sz="3300" dirty="0" err="1">
                <a:latin typeface="Cambria" panose="02040503050406030204" pitchFamily="18" charset="0"/>
              </a:rPr>
              <a:t>Καρτβελικής</a:t>
            </a:r>
            <a:r>
              <a:rPr lang="el-GR" sz="3300" dirty="0">
                <a:latin typeface="Cambria" panose="02040503050406030204" pitchFamily="18" charset="0"/>
              </a:rPr>
              <a:t> [Γεωργιανά]). </a:t>
            </a:r>
            <a:endParaRPr lang="en-US" sz="3300" dirty="0">
              <a:latin typeface="Cambria" panose="02040503050406030204" pitchFamily="18" charset="0"/>
            </a:endParaRPr>
          </a:p>
        </p:txBody>
      </p:sp>
    </p:spTree>
    <p:extLst>
      <p:ext uri="{BB962C8B-B14F-4D97-AF65-F5344CB8AC3E}">
        <p14:creationId xmlns:p14="http://schemas.microsoft.com/office/powerpoint/2010/main" val="3879299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165" y="179680"/>
            <a:ext cx="10515600" cy="1325563"/>
          </a:xfrm>
        </p:spPr>
        <p:txBody>
          <a:bodyPr>
            <a:normAutofit/>
          </a:bodyPr>
          <a:lstStyle/>
          <a:p>
            <a:pPr algn="ctr"/>
            <a:r>
              <a:rPr lang="el-GR" b="1" dirty="0" smtClean="0">
                <a:latin typeface="Cambria" panose="02040503050406030204" pitchFamily="18" charset="0"/>
              </a:rPr>
              <a:t>Η </a:t>
            </a:r>
            <a:r>
              <a:rPr lang="el-GR" b="1" dirty="0">
                <a:latin typeface="Cambria" panose="02040503050406030204" pitchFamily="18" charset="0"/>
              </a:rPr>
              <a:t>ΓΛΩΣΣΑ ΩΣ </a:t>
            </a:r>
            <a:r>
              <a:rPr lang="el-GR" b="1" dirty="0" smtClean="0">
                <a:latin typeface="Cambria" panose="02040503050406030204" pitchFamily="18" charset="0"/>
              </a:rPr>
              <a:t>ΤΕΧΝΟΛΟΓΙΑ</a:t>
            </a:r>
            <a:endParaRPr lang="en-US" b="1" dirty="0">
              <a:latin typeface="Cambria" panose="02040503050406030204" pitchFamily="18" charset="0"/>
            </a:endParaRPr>
          </a:p>
        </p:txBody>
      </p:sp>
      <p:sp>
        <p:nvSpPr>
          <p:cNvPr id="3" name="Θέση περιεχομένου 2"/>
          <p:cNvSpPr>
            <a:spLocks noGrp="1"/>
          </p:cNvSpPr>
          <p:nvPr>
            <p:ph idx="1"/>
          </p:nvPr>
        </p:nvSpPr>
        <p:spPr>
          <a:xfrm>
            <a:off x="337623" y="1294228"/>
            <a:ext cx="11591780" cy="5022166"/>
          </a:xfrm>
        </p:spPr>
        <p:txBody>
          <a:bodyPr>
            <a:noAutofit/>
          </a:bodyPr>
          <a:lstStyle/>
          <a:p>
            <a:r>
              <a:rPr lang="el-GR" sz="3300" dirty="0" smtClean="0">
                <a:latin typeface="Cambria" panose="02040503050406030204" pitchFamily="18" charset="0"/>
              </a:rPr>
              <a:t>Η </a:t>
            </a:r>
            <a:r>
              <a:rPr lang="el-GR" sz="3300" dirty="0">
                <a:latin typeface="Cambria" panose="02040503050406030204" pitchFamily="18" charset="0"/>
              </a:rPr>
              <a:t>προσέγγιση για τη γλώσσα ως </a:t>
            </a:r>
            <a:r>
              <a:rPr lang="el-GR" sz="3300" b="1" dirty="0">
                <a:latin typeface="Cambria" panose="02040503050406030204" pitchFamily="18" charset="0"/>
              </a:rPr>
              <a:t>τεχνολογία</a:t>
            </a:r>
            <a:r>
              <a:rPr lang="el-GR" sz="3300" dirty="0">
                <a:latin typeface="Cambria" panose="02040503050406030204" pitchFamily="18" charset="0"/>
              </a:rPr>
              <a:t> </a:t>
            </a:r>
            <a:r>
              <a:rPr lang="en-US" sz="3300" dirty="0" smtClean="0">
                <a:latin typeface="Cambria" panose="02040503050406030204" pitchFamily="18" charset="0"/>
              </a:rPr>
              <a:t>(</a:t>
            </a:r>
            <a:r>
              <a:rPr lang="el-GR" sz="3300" dirty="0" smtClean="0">
                <a:latin typeface="Cambria" panose="02040503050406030204" pitchFamily="18" charset="0"/>
              </a:rPr>
              <a:t>άυλη τεχνολογία</a:t>
            </a:r>
            <a:r>
              <a:rPr lang="en-US" sz="3300" dirty="0" smtClean="0">
                <a:latin typeface="Cambria" panose="02040503050406030204" pitchFamily="18" charset="0"/>
              </a:rPr>
              <a:t>) </a:t>
            </a:r>
            <a:r>
              <a:rPr lang="el-GR" sz="3300" dirty="0" smtClean="0">
                <a:latin typeface="Cambria" panose="02040503050406030204" pitchFamily="18" charset="0"/>
              </a:rPr>
              <a:t>υπονοεί </a:t>
            </a:r>
            <a:r>
              <a:rPr lang="el-GR" sz="3300" dirty="0">
                <a:latin typeface="Cambria" panose="02040503050406030204" pitchFamily="18" charset="0"/>
              </a:rPr>
              <a:t>πως μέρος μόνος από την ανθρώπινη ομιλία είναι </a:t>
            </a:r>
            <a:r>
              <a:rPr lang="el-GR" sz="3300" dirty="0" smtClean="0">
                <a:latin typeface="Cambria" panose="02040503050406030204" pitchFamily="18" charset="0"/>
              </a:rPr>
              <a:t>έμφυτο.</a:t>
            </a:r>
          </a:p>
          <a:p>
            <a:r>
              <a:rPr lang="el-GR" sz="3300" dirty="0" smtClean="0">
                <a:latin typeface="Cambria" panose="02040503050406030204" pitchFamily="18" charset="0"/>
              </a:rPr>
              <a:t>Το </a:t>
            </a:r>
            <a:r>
              <a:rPr lang="el-GR" sz="3300" dirty="0">
                <a:latin typeface="Cambria" panose="02040503050406030204" pitchFamily="18" charset="0"/>
              </a:rPr>
              <a:t>υπόλοιπο είναι εξωγενές, αποτέλεσμα της έκθεσης στον πολιτισμό της γλωσσικής κοινότητας στην οποία καθένας </a:t>
            </a:r>
            <a:r>
              <a:rPr lang="el-GR" sz="3300" dirty="0" smtClean="0">
                <a:latin typeface="Cambria" panose="02040503050406030204" pitchFamily="18" charset="0"/>
              </a:rPr>
              <a:t>ζει.</a:t>
            </a:r>
          </a:p>
          <a:p>
            <a:r>
              <a:rPr lang="el-GR" sz="3300" dirty="0" smtClean="0">
                <a:latin typeface="Cambria" panose="02040503050406030204" pitchFamily="18" charset="0"/>
              </a:rPr>
              <a:t>Η θεώρηση για τη γλώσσα ως είδος τεχνολογίας σημαίνει ότι η γλώσσα προέκυψε αθροιστικά </a:t>
            </a:r>
            <a:r>
              <a:rPr lang="el-GR" sz="3300" dirty="0">
                <a:latin typeface="Cambria" panose="02040503050406030204" pitchFamily="18" charset="0"/>
              </a:rPr>
              <a:t>από πλήθος πολιτισμικών επιστρώσεων και μεταβολών, σαν κάτι όχι έμφυτο, αλλά κάτι χρήσιμο, κάτι που διευρύνει κατά πολύ τη δυνατότητα διαπραγμάτευσης και κάτι στο οποίο ο άνθρωπος ήταν πολύ καλός (</a:t>
            </a:r>
            <a:r>
              <a:rPr lang="en-US" sz="3300" dirty="0" err="1">
                <a:latin typeface="Cambria" panose="02040503050406030204" pitchFamily="18" charset="0"/>
              </a:rPr>
              <a:t>Changizi</a:t>
            </a:r>
            <a:r>
              <a:rPr lang="el-GR" sz="3300" dirty="0">
                <a:latin typeface="Cambria" panose="02040503050406030204" pitchFamily="18" charset="0"/>
              </a:rPr>
              <a:t> 2011).</a:t>
            </a:r>
            <a:endParaRPr lang="en-US" sz="3300" dirty="0">
              <a:latin typeface="Cambria" panose="02040503050406030204" pitchFamily="18" charset="0"/>
            </a:endParaRPr>
          </a:p>
          <a:p>
            <a:endParaRPr lang="en-US" sz="3300" dirty="0"/>
          </a:p>
        </p:txBody>
      </p:sp>
    </p:spTree>
    <p:extLst>
      <p:ext uri="{BB962C8B-B14F-4D97-AF65-F5344CB8AC3E}">
        <p14:creationId xmlns:p14="http://schemas.microsoft.com/office/powerpoint/2010/main" val="173558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474" y="0"/>
            <a:ext cx="10515600" cy="1325563"/>
          </a:xfrm>
        </p:spPr>
        <p:txBody>
          <a:bodyPr/>
          <a:lstStyle/>
          <a:p>
            <a:pPr algn="ctr"/>
            <a:r>
              <a:rPr lang="el-GR" b="1" dirty="0">
                <a:latin typeface="Cambria" panose="02040503050406030204" pitchFamily="18" charset="0"/>
              </a:rPr>
              <a:t>ΓΛΩΣΣΑ ΚΑΙ </a:t>
            </a:r>
            <a:r>
              <a:rPr lang="el-GR" b="1" dirty="0" smtClean="0">
                <a:latin typeface="Cambria" panose="02040503050406030204" pitchFamily="18" charset="0"/>
              </a:rPr>
              <a:t>ΓΡΑΦΗ</a:t>
            </a:r>
            <a:endParaRPr lang="en-US" dirty="0">
              <a:latin typeface="Cambria" panose="02040503050406030204" pitchFamily="18" charset="0"/>
            </a:endParaRPr>
          </a:p>
        </p:txBody>
      </p:sp>
      <p:sp>
        <p:nvSpPr>
          <p:cNvPr id="3" name="Θέση περιεχομένου 2"/>
          <p:cNvSpPr>
            <a:spLocks noGrp="1"/>
          </p:cNvSpPr>
          <p:nvPr>
            <p:ph idx="1"/>
          </p:nvPr>
        </p:nvSpPr>
        <p:spPr>
          <a:xfrm>
            <a:off x="98474" y="1012872"/>
            <a:ext cx="11676185" cy="4756126"/>
          </a:xfrm>
        </p:spPr>
        <p:txBody>
          <a:bodyPr>
            <a:noAutofit/>
          </a:bodyPr>
          <a:lstStyle/>
          <a:p>
            <a:r>
              <a:rPr lang="el-GR" sz="3300" dirty="0">
                <a:latin typeface="Cambria" panose="02040503050406030204" pitchFamily="18" charset="0"/>
              </a:rPr>
              <a:t>Αν και η γλωσσολογία κάνει σαφή διαχωρισμό ανάμεσα στην ανθρώπινη γλώσσα ως σύνθετο και πλήρες σύστημα επικοινωνίας και στο σύστημα γραφής, το οποίο είναι ανεξάρτητο και μπορεί να μην υπάρχει [στις μισές από τις καταγεγραμμένες εν ζωή γλώσσες σήμερα δεν υπάρχει σύστημα γραφής. 3.500 από τις 7.100 γλώσσες σήμερα δεν διαθέτουν σύστημα γραφής], υπάρχει στην γενικότερη αντίληψη των ανθρώπων, που είναι εξίσου σεβαστή, ότι γλώσσα και γραφή συνδέονται </a:t>
            </a:r>
            <a:r>
              <a:rPr lang="el-GR" sz="3300" dirty="0" smtClean="0">
                <a:latin typeface="Cambria" panose="02040503050406030204" pitchFamily="18" charset="0"/>
              </a:rPr>
              <a:t>άμεσα. </a:t>
            </a:r>
            <a:endParaRPr lang="en-US" sz="3300" dirty="0" smtClean="0">
              <a:latin typeface="Cambria" panose="02040503050406030204" pitchFamily="18" charset="0"/>
            </a:endParaRPr>
          </a:p>
          <a:p>
            <a:r>
              <a:rPr lang="el-GR" sz="3300" dirty="0" smtClean="0">
                <a:latin typeface="Cambria" panose="02040503050406030204" pitchFamily="18" charset="0"/>
              </a:rPr>
              <a:t>Οπωσδήποτε η γραφή προϋποθέτει τον προφορικό λόγο.</a:t>
            </a:r>
          </a:p>
          <a:p>
            <a:r>
              <a:rPr lang="el-GR" sz="3300" dirty="0" smtClean="0">
                <a:latin typeface="Cambria" panose="02040503050406030204" pitchFamily="18" charset="0"/>
              </a:rPr>
              <a:t>Το αντίστροφο δεν ισχύει, π.χ. άνθρωποι που δεν ξέρουν γραφή, όμως κατέχουν ένα τέλειο γλωσσικό σύστημα.</a:t>
            </a:r>
            <a:endParaRPr lang="en-US" sz="3300" dirty="0">
              <a:latin typeface="Cambria" panose="02040503050406030204" pitchFamily="18" charset="0"/>
            </a:endParaRPr>
          </a:p>
        </p:txBody>
      </p:sp>
    </p:spTree>
    <p:extLst>
      <p:ext uri="{BB962C8B-B14F-4D97-AF65-F5344CB8AC3E}">
        <p14:creationId xmlns:p14="http://schemas.microsoft.com/office/powerpoint/2010/main" val="696465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015" y="95274"/>
            <a:ext cx="10515600" cy="1325563"/>
          </a:xfrm>
        </p:spPr>
        <p:txBody>
          <a:bodyPr/>
          <a:lstStyle/>
          <a:p>
            <a:pPr algn="ctr"/>
            <a:r>
              <a:rPr lang="el-GR" b="1" dirty="0">
                <a:latin typeface="Cambria" panose="02040503050406030204" pitchFamily="18" charset="0"/>
              </a:rPr>
              <a:t>ΓΛΩΣΣΑ ΚΑΙ </a:t>
            </a:r>
            <a:r>
              <a:rPr lang="el-GR" b="1" dirty="0" smtClean="0">
                <a:latin typeface="Cambria" panose="02040503050406030204" pitchFamily="18" charset="0"/>
              </a:rPr>
              <a:t>ΓΡΑΦΗ</a:t>
            </a:r>
            <a:endParaRPr lang="en-US" dirty="0">
              <a:latin typeface="Cambria" panose="02040503050406030204" pitchFamily="18" charset="0"/>
            </a:endParaRPr>
          </a:p>
        </p:txBody>
      </p:sp>
      <p:sp>
        <p:nvSpPr>
          <p:cNvPr id="3" name="Θέση περιεχομένου 2"/>
          <p:cNvSpPr>
            <a:spLocks noGrp="1"/>
          </p:cNvSpPr>
          <p:nvPr>
            <p:ph idx="1"/>
          </p:nvPr>
        </p:nvSpPr>
        <p:spPr>
          <a:xfrm>
            <a:off x="211015" y="1223889"/>
            <a:ext cx="11676185" cy="4756126"/>
          </a:xfrm>
        </p:spPr>
        <p:txBody>
          <a:bodyPr>
            <a:noAutofit/>
          </a:bodyPr>
          <a:lstStyle/>
          <a:p>
            <a:r>
              <a:rPr lang="el-GR" sz="3300" dirty="0" smtClean="0">
                <a:latin typeface="Cambria" panose="02040503050406030204" pitchFamily="18" charset="0"/>
              </a:rPr>
              <a:t>Από </a:t>
            </a:r>
            <a:r>
              <a:rPr lang="el-GR" sz="3300" dirty="0">
                <a:latin typeface="Cambria" panose="02040503050406030204" pitchFamily="18" charset="0"/>
              </a:rPr>
              <a:t>αξιόπιστες πληροφορίες που έχουμε σήμερα σύστημα γραφής αναπτύχθηκε ανεξάρτητα τρεις φορές στους ιστορικούς χρόνους [αυτός άλλωστε είναι και ο ορισμός των ιστορικών </a:t>
            </a:r>
            <a:r>
              <a:rPr lang="el-GR" sz="3300" dirty="0" smtClean="0">
                <a:latin typeface="Cambria" panose="02040503050406030204" pitchFamily="18" charset="0"/>
              </a:rPr>
              <a:t>χρόνων](βλ. </a:t>
            </a:r>
            <a:r>
              <a:rPr lang="en-US" sz="3300" dirty="0" smtClean="0">
                <a:latin typeface="Cambria" panose="02040503050406030204" pitchFamily="18" charset="0"/>
              </a:rPr>
              <a:t>Rogers</a:t>
            </a:r>
            <a:r>
              <a:rPr lang="el-GR" sz="3300" dirty="0" smtClean="0">
                <a:latin typeface="Cambria" panose="02040503050406030204" pitchFamily="18" charset="0"/>
              </a:rPr>
              <a:t> 2005)</a:t>
            </a:r>
          </a:p>
          <a:p>
            <a:pPr marL="0" indent="0">
              <a:buNone/>
            </a:pPr>
            <a:endParaRPr lang="el-GR" sz="3300" dirty="0" smtClean="0">
              <a:latin typeface="Cambria" panose="02040503050406030204" pitchFamily="18" charset="0"/>
            </a:endParaRPr>
          </a:p>
          <a:p>
            <a:pPr lvl="1"/>
            <a:r>
              <a:rPr lang="el-GR" sz="3300" dirty="0" smtClean="0">
                <a:latin typeface="Cambria" panose="02040503050406030204" pitchFamily="18" charset="0"/>
              </a:rPr>
              <a:t>από </a:t>
            </a:r>
            <a:r>
              <a:rPr lang="el-GR" sz="3300" dirty="0">
                <a:latin typeface="Cambria" panose="02040503050406030204" pitchFamily="18" charset="0"/>
              </a:rPr>
              <a:t>τους Σουμέριους 3.000 </a:t>
            </a:r>
            <a:r>
              <a:rPr lang="el-GR" sz="3300" dirty="0" smtClean="0">
                <a:latin typeface="Cambria" panose="02040503050406030204" pitchFamily="18" charset="0"/>
              </a:rPr>
              <a:t>π.Χ.</a:t>
            </a:r>
          </a:p>
          <a:p>
            <a:pPr lvl="1"/>
            <a:r>
              <a:rPr lang="el-GR" sz="3300" dirty="0" smtClean="0">
                <a:latin typeface="Cambria" panose="02040503050406030204" pitchFamily="18" charset="0"/>
              </a:rPr>
              <a:t>από </a:t>
            </a:r>
            <a:r>
              <a:rPr lang="el-GR" sz="3300" dirty="0">
                <a:latin typeface="Cambria" panose="02040503050406030204" pitchFamily="18" charset="0"/>
              </a:rPr>
              <a:t>τους Κινέζους </a:t>
            </a:r>
            <a:r>
              <a:rPr lang="el-GR" sz="3300" dirty="0" smtClean="0">
                <a:latin typeface="Cambria" panose="02040503050406030204" pitchFamily="18" charset="0"/>
              </a:rPr>
              <a:t>14</a:t>
            </a:r>
            <a:r>
              <a:rPr lang="el-GR" sz="3300" baseline="30000" dirty="0" smtClean="0">
                <a:latin typeface="Cambria" panose="02040503050406030204" pitchFamily="18" charset="0"/>
              </a:rPr>
              <a:t>ο</a:t>
            </a:r>
            <a:r>
              <a:rPr lang="el-GR" sz="3300" dirty="0" smtClean="0">
                <a:latin typeface="Cambria" panose="02040503050406030204" pitchFamily="18" charset="0"/>
              </a:rPr>
              <a:t> </a:t>
            </a:r>
            <a:r>
              <a:rPr lang="el-GR" sz="3300" dirty="0">
                <a:latin typeface="Cambria" panose="02040503050406030204" pitchFamily="18" charset="0"/>
              </a:rPr>
              <a:t>αιώνα π.Χ. και </a:t>
            </a:r>
            <a:endParaRPr lang="el-GR" sz="3300" dirty="0" smtClean="0">
              <a:latin typeface="Cambria" panose="02040503050406030204" pitchFamily="18" charset="0"/>
            </a:endParaRPr>
          </a:p>
          <a:p>
            <a:pPr lvl="1"/>
            <a:r>
              <a:rPr lang="el-GR" sz="3300" dirty="0" smtClean="0">
                <a:latin typeface="Cambria" panose="02040503050406030204" pitchFamily="18" charset="0"/>
              </a:rPr>
              <a:t>από </a:t>
            </a:r>
            <a:r>
              <a:rPr lang="el-GR" sz="3300" dirty="0">
                <a:latin typeface="Cambria" panose="02040503050406030204" pitchFamily="18" charset="0"/>
              </a:rPr>
              <a:t>τους Μάγια 3</a:t>
            </a:r>
            <a:r>
              <a:rPr lang="el-GR" sz="3300" baseline="30000" dirty="0">
                <a:latin typeface="Cambria" panose="02040503050406030204" pitchFamily="18" charset="0"/>
              </a:rPr>
              <a:t>ο</a:t>
            </a:r>
            <a:r>
              <a:rPr lang="el-GR" sz="3300" dirty="0">
                <a:latin typeface="Cambria" panose="02040503050406030204" pitchFamily="18" charset="0"/>
              </a:rPr>
              <a:t> αιώνα π.Χ</a:t>
            </a:r>
            <a:r>
              <a:rPr lang="el-GR" sz="3300" dirty="0" smtClean="0">
                <a:latin typeface="Cambria" panose="02040503050406030204" pitchFamily="18" charset="0"/>
              </a:rPr>
              <a:t>.)</a:t>
            </a:r>
          </a:p>
          <a:p>
            <a:pPr marL="457200" lvl="1" indent="0">
              <a:buNone/>
            </a:pPr>
            <a:endParaRPr lang="el-GR" sz="3300" dirty="0" smtClean="0">
              <a:latin typeface="Cambria" panose="02040503050406030204" pitchFamily="18" charset="0"/>
            </a:endParaRPr>
          </a:p>
          <a:p>
            <a:pPr lvl="1">
              <a:buFont typeface="Wingdings" panose="05000000000000000000" pitchFamily="2" charset="2"/>
              <a:buChar char="v"/>
            </a:pPr>
            <a:r>
              <a:rPr lang="el-GR" sz="3300" dirty="0" smtClean="0">
                <a:latin typeface="Cambria" panose="02040503050406030204" pitchFamily="18" charset="0"/>
              </a:rPr>
              <a:t>Όλα τα υπόλοιπα συστήματα γραφής προέκυψαν από αυτά τα τρία. </a:t>
            </a:r>
          </a:p>
          <a:p>
            <a:pPr marL="457200" lvl="1" indent="0">
              <a:buNone/>
            </a:pPr>
            <a:endParaRPr lang="el-GR" sz="3300" dirty="0">
              <a:latin typeface="Cambria" panose="02040503050406030204" pitchFamily="18" charset="0"/>
            </a:endParaRPr>
          </a:p>
        </p:txBody>
      </p:sp>
    </p:spTree>
    <p:extLst>
      <p:ext uri="{BB962C8B-B14F-4D97-AF65-F5344CB8AC3E}">
        <p14:creationId xmlns:p14="http://schemas.microsoft.com/office/powerpoint/2010/main" val="1726902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5025500"/>
            <a:ext cx="11676185" cy="1646302"/>
          </a:xfrm>
        </p:spPr>
        <p:txBody>
          <a:bodyPr>
            <a:normAutofit fontScale="90000"/>
          </a:bodyPr>
          <a:lstStyle/>
          <a:p>
            <a:pPr algn="ctr">
              <a:lnSpc>
                <a:spcPct val="150000"/>
              </a:lnSpc>
            </a:pPr>
            <a:r>
              <a:rPr lang="el-GR" sz="4400" dirty="0" smtClean="0">
                <a:solidFill>
                  <a:srgbClr val="760000"/>
                </a:solidFill>
                <a:latin typeface="Cambria" panose="02040503050406030204" pitchFamily="18" charset="0"/>
              </a:rPr>
              <a:t>ΓΡΑΜΜΗ ΚΛΗΡΟΔΟΤΗΣΗΣ ΣΥΣΤΗΜΑΤΟΣ ΓΡΑΦΗΣ</a:t>
            </a:r>
            <a:r>
              <a:rPr lang="en-US" sz="4400" dirty="0" smtClean="0">
                <a:solidFill>
                  <a:srgbClr val="760000"/>
                </a:solidFill>
                <a:latin typeface="Cambria" panose="02040503050406030204" pitchFamily="18" charset="0"/>
              </a:rPr>
              <a:t/>
            </a:r>
            <a:br>
              <a:rPr lang="en-US" sz="4400" dirty="0" smtClean="0">
                <a:solidFill>
                  <a:srgbClr val="760000"/>
                </a:solidFill>
                <a:latin typeface="Cambria" panose="02040503050406030204" pitchFamily="18" charset="0"/>
              </a:rPr>
            </a:br>
            <a:r>
              <a:rPr lang="en-US" sz="1100" dirty="0" smtClean="0">
                <a:solidFill>
                  <a:srgbClr val="760000"/>
                </a:solidFill>
                <a:latin typeface="Cambria" panose="02040503050406030204" pitchFamily="18" charset="0"/>
              </a:rPr>
              <a:t/>
            </a:r>
            <a:br>
              <a:rPr lang="en-US" sz="1100" dirty="0" smtClean="0">
                <a:solidFill>
                  <a:srgbClr val="760000"/>
                </a:solidFill>
                <a:latin typeface="Cambria" panose="02040503050406030204" pitchFamily="18" charset="0"/>
              </a:rPr>
            </a:br>
            <a:r>
              <a:rPr lang="el-GR" sz="3300" dirty="0" err="1" smtClean="0">
                <a:solidFill>
                  <a:srgbClr val="004F8A"/>
                </a:solidFill>
                <a:latin typeface="Cambria" panose="02040503050406030204" pitchFamily="18" charset="0"/>
              </a:rPr>
              <a:t>Σουμεριανά</a:t>
            </a:r>
            <a:r>
              <a:rPr lang="en-US" sz="3300" dirty="0">
                <a:solidFill>
                  <a:srgbClr val="004F8A"/>
                </a:solidFill>
                <a:latin typeface="Cambria" panose="02040503050406030204" pitchFamily="18" charset="0"/>
              </a:rPr>
              <a:t/>
            </a:r>
            <a:br>
              <a:rPr lang="en-US" sz="3300" dirty="0">
                <a:solidFill>
                  <a:srgbClr val="004F8A"/>
                </a:solidFill>
                <a:latin typeface="Cambria" panose="02040503050406030204" pitchFamily="18" charset="0"/>
              </a:rPr>
            </a:br>
            <a:r>
              <a:rPr lang="el-GR" sz="3300" dirty="0" err="1" smtClean="0">
                <a:solidFill>
                  <a:srgbClr val="004F8A"/>
                </a:solidFill>
                <a:latin typeface="Cambria" panose="02040503050406030204" pitchFamily="18" charset="0"/>
              </a:rPr>
              <a:t>Αιγυπτικά</a:t>
            </a:r>
            <a:r>
              <a:rPr lang="en-US" sz="3300" dirty="0" smtClean="0">
                <a:solidFill>
                  <a:srgbClr val="004F8A"/>
                </a:solidFill>
                <a:latin typeface="Cambria" panose="02040503050406030204" pitchFamily="18" charset="0"/>
              </a:rPr>
              <a:t> </a:t>
            </a:r>
            <a:br>
              <a:rPr lang="en-US" sz="3300" dirty="0" smtClean="0">
                <a:solidFill>
                  <a:srgbClr val="004F8A"/>
                </a:solidFill>
                <a:latin typeface="Cambria" panose="02040503050406030204" pitchFamily="18" charset="0"/>
              </a:rPr>
            </a:br>
            <a:r>
              <a:rPr lang="el-GR" sz="3300" dirty="0" err="1" smtClean="0">
                <a:solidFill>
                  <a:srgbClr val="004F8A"/>
                </a:solidFill>
                <a:latin typeface="Cambria" panose="02040503050406030204" pitchFamily="18" charset="0"/>
              </a:rPr>
              <a:t>Φοινικά</a:t>
            </a:r>
            <a:r>
              <a:rPr lang="en-US" sz="3300" dirty="0" smtClean="0">
                <a:solidFill>
                  <a:srgbClr val="004F8A"/>
                </a:solidFill>
                <a:latin typeface="Cambria" panose="02040503050406030204" pitchFamily="18" charset="0"/>
              </a:rPr>
              <a:t/>
            </a:r>
            <a:br>
              <a:rPr lang="en-US" sz="3300" dirty="0" smtClean="0">
                <a:solidFill>
                  <a:srgbClr val="004F8A"/>
                </a:solidFill>
                <a:latin typeface="Cambria" panose="02040503050406030204" pitchFamily="18" charset="0"/>
              </a:rPr>
            </a:br>
            <a:r>
              <a:rPr lang="el-GR" sz="3300" dirty="0" smtClean="0">
                <a:solidFill>
                  <a:srgbClr val="004F8A"/>
                </a:solidFill>
                <a:latin typeface="Cambria" panose="02040503050406030204" pitchFamily="18" charset="0"/>
              </a:rPr>
              <a:t>Ελληνικά</a:t>
            </a:r>
            <a:r>
              <a:rPr lang="en-US" sz="3300" dirty="0" smtClean="0">
                <a:solidFill>
                  <a:srgbClr val="004F8A"/>
                </a:solidFill>
                <a:latin typeface="Cambria" panose="02040503050406030204" pitchFamily="18" charset="0"/>
              </a:rPr>
              <a:t/>
            </a:r>
            <a:br>
              <a:rPr lang="en-US" sz="3300" dirty="0" smtClean="0">
                <a:solidFill>
                  <a:srgbClr val="004F8A"/>
                </a:solidFill>
                <a:latin typeface="Cambria" panose="02040503050406030204" pitchFamily="18" charset="0"/>
              </a:rPr>
            </a:br>
            <a:r>
              <a:rPr lang="el-GR" sz="3300" dirty="0" smtClean="0">
                <a:solidFill>
                  <a:srgbClr val="004F8A"/>
                </a:solidFill>
                <a:latin typeface="Cambria" panose="02040503050406030204" pitchFamily="18" charset="0"/>
              </a:rPr>
              <a:t>Ετρουσκικά</a:t>
            </a:r>
            <a:r>
              <a:rPr lang="en-US" sz="3300" dirty="0" smtClean="0">
                <a:solidFill>
                  <a:srgbClr val="004F8A"/>
                </a:solidFill>
                <a:latin typeface="Cambria" panose="02040503050406030204" pitchFamily="18" charset="0"/>
              </a:rPr>
              <a:t/>
            </a:r>
            <a:br>
              <a:rPr lang="en-US" sz="3300" dirty="0" smtClean="0">
                <a:solidFill>
                  <a:srgbClr val="004F8A"/>
                </a:solidFill>
                <a:latin typeface="Cambria" panose="02040503050406030204" pitchFamily="18" charset="0"/>
              </a:rPr>
            </a:br>
            <a:r>
              <a:rPr lang="el-GR" sz="3300" dirty="0" smtClean="0">
                <a:solidFill>
                  <a:srgbClr val="004F8A"/>
                </a:solidFill>
                <a:latin typeface="Cambria" panose="02040503050406030204" pitchFamily="18" charset="0"/>
              </a:rPr>
              <a:t>Λατινικά</a:t>
            </a:r>
            <a:r>
              <a:rPr lang="en-US" sz="3300" dirty="0" smtClean="0">
                <a:solidFill>
                  <a:srgbClr val="004F8A"/>
                </a:solidFill>
                <a:latin typeface="Cambria" panose="02040503050406030204" pitchFamily="18" charset="0"/>
              </a:rPr>
              <a:t/>
            </a:r>
            <a:br>
              <a:rPr lang="en-US" sz="3300" dirty="0" smtClean="0">
                <a:solidFill>
                  <a:srgbClr val="004F8A"/>
                </a:solidFill>
                <a:latin typeface="Cambria" panose="02040503050406030204" pitchFamily="18" charset="0"/>
              </a:rPr>
            </a:br>
            <a:r>
              <a:rPr lang="en-US" sz="3300" dirty="0" smtClean="0">
                <a:solidFill>
                  <a:srgbClr val="004F8A"/>
                </a:solidFill>
                <a:latin typeface="Cambria" panose="02040503050406030204" pitchFamily="18" charset="0"/>
              </a:rPr>
              <a:t>                            </a:t>
            </a:r>
            <a:r>
              <a:rPr lang="el-GR" sz="3300" dirty="0" smtClean="0">
                <a:solidFill>
                  <a:srgbClr val="004F8A"/>
                </a:solidFill>
                <a:latin typeface="Cambria" panose="02040503050406030204" pitchFamily="18" charset="0"/>
              </a:rPr>
              <a:t>Αγγλικά </a:t>
            </a:r>
            <a:r>
              <a:rPr lang="en-US" sz="3300" dirty="0" smtClean="0">
                <a:solidFill>
                  <a:srgbClr val="004F8A"/>
                </a:solidFill>
                <a:latin typeface="Cambria" panose="02040503050406030204" pitchFamily="18" charset="0"/>
              </a:rPr>
              <a:t>(</a:t>
            </a:r>
            <a:r>
              <a:rPr lang="el-GR" sz="3300" dirty="0" smtClean="0">
                <a:solidFill>
                  <a:srgbClr val="004F8A"/>
                </a:solidFill>
                <a:latin typeface="Cambria" panose="02040503050406030204" pitchFamily="18" charset="0"/>
              </a:rPr>
              <a:t>στα </a:t>
            </a:r>
            <a:r>
              <a:rPr lang="en-US" sz="3300" dirty="0" smtClean="0">
                <a:solidFill>
                  <a:srgbClr val="004F8A"/>
                </a:solidFill>
                <a:latin typeface="Cambria" panose="02040503050406030204" pitchFamily="18" charset="0"/>
              </a:rPr>
              <a:t>600 </a:t>
            </a:r>
            <a:r>
              <a:rPr lang="el-GR" sz="3300" dirty="0" smtClean="0">
                <a:solidFill>
                  <a:srgbClr val="004F8A"/>
                </a:solidFill>
                <a:latin typeface="Cambria" panose="02040503050406030204" pitchFamily="18" charset="0"/>
              </a:rPr>
              <a:t>μ. Χ.</a:t>
            </a:r>
            <a:r>
              <a:rPr lang="en-US" sz="3300" dirty="0" smtClean="0">
                <a:solidFill>
                  <a:srgbClr val="004F8A"/>
                </a:solidFill>
                <a:latin typeface="Cambria" panose="02040503050406030204" pitchFamily="18" charset="0"/>
              </a:rPr>
              <a:t>)</a:t>
            </a:r>
            <a:r>
              <a:rPr lang="en-US" sz="2400" dirty="0" smtClean="0">
                <a:solidFill>
                  <a:srgbClr val="004F8A"/>
                </a:solidFill>
                <a:latin typeface="Cambria" panose="02040503050406030204" pitchFamily="18" charset="0"/>
              </a:rPr>
              <a:t/>
            </a:r>
            <a:br>
              <a:rPr lang="en-US" sz="2400" dirty="0" smtClean="0">
                <a:solidFill>
                  <a:srgbClr val="004F8A"/>
                </a:solidFill>
                <a:latin typeface="Cambria" panose="02040503050406030204" pitchFamily="18" charset="0"/>
              </a:rPr>
            </a:br>
            <a:r>
              <a:rPr lang="el-GR" sz="2400" dirty="0" smtClean="0">
                <a:solidFill>
                  <a:srgbClr val="004F8A"/>
                </a:solidFill>
                <a:latin typeface="Cambria" panose="02040503050406030204" pitchFamily="18" charset="0"/>
              </a:rPr>
              <a:t>ενδεικτικά…</a:t>
            </a:r>
            <a:endParaRPr lang="en-US" sz="2400" dirty="0">
              <a:solidFill>
                <a:srgbClr val="004F8A"/>
              </a:solidFill>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Βέλος προς τα κάτω 4"/>
          <p:cNvSpPr/>
          <p:nvPr/>
        </p:nvSpPr>
        <p:spPr>
          <a:xfrm>
            <a:off x="5651279" y="2718345"/>
            <a:ext cx="193183" cy="244699"/>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Βέλος προς τα κάτω 5"/>
          <p:cNvSpPr/>
          <p:nvPr/>
        </p:nvSpPr>
        <p:spPr>
          <a:xfrm>
            <a:off x="5644909" y="3413368"/>
            <a:ext cx="193183" cy="244699"/>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Βέλος προς τα κάτω 6"/>
          <p:cNvSpPr/>
          <p:nvPr/>
        </p:nvSpPr>
        <p:spPr>
          <a:xfrm>
            <a:off x="5669341" y="4085777"/>
            <a:ext cx="193183" cy="2446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Βέλος προς τα κάτω 7"/>
          <p:cNvSpPr/>
          <p:nvPr/>
        </p:nvSpPr>
        <p:spPr>
          <a:xfrm>
            <a:off x="5669341" y="4758186"/>
            <a:ext cx="193183" cy="24469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Βέλος προς τα κάτω 8"/>
          <p:cNvSpPr/>
          <p:nvPr/>
        </p:nvSpPr>
        <p:spPr>
          <a:xfrm>
            <a:off x="5669341" y="5453210"/>
            <a:ext cx="193183" cy="244699"/>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Βέλος προς τα κάτω 9"/>
          <p:cNvSpPr/>
          <p:nvPr/>
        </p:nvSpPr>
        <p:spPr>
          <a:xfrm>
            <a:off x="5651279" y="2045936"/>
            <a:ext cx="193183" cy="24469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933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015" y="95274"/>
            <a:ext cx="10515600" cy="1325563"/>
          </a:xfrm>
        </p:spPr>
        <p:txBody>
          <a:bodyPr/>
          <a:lstStyle/>
          <a:p>
            <a:pPr algn="ctr"/>
            <a:r>
              <a:rPr lang="el-GR" b="1" dirty="0" smtClean="0">
                <a:latin typeface="Cambria" panose="02040503050406030204" pitchFamily="18" charset="0"/>
              </a:rPr>
              <a:t>ΤΙ ΕΙΝΑΙ Η ΓΡΑΦΗ</a:t>
            </a:r>
            <a:endParaRPr lang="en-US" dirty="0">
              <a:latin typeface="Cambria" panose="02040503050406030204" pitchFamily="18" charset="0"/>
            </a:endParaRPr>
          </a:p>
        </p:txBody>
      </p:sp>
      <p:sp>
        <p:nvSpPr>
          <p:cNvPr id="3" name="Θέση περιεχομένου 2"/>
          <p:cNvSpPr>
            <a:spLocks noGrp="1"/>
          </p:cNvSpPr>
          <p:nvPr>
            <p:ph idx="1"/>
          </p:nvPr>
        </p:nvSpPr>
        <p:spPr>
          <a:xfrm>
            <a:off x="211015" y="1659987"/>
            <a:ext cx="9973993" cy="4756126"/>
          </a:xfrm>
        </p:spPr>
        <p:txBody>
          <a:bodyPr>
            <a:noAutofit/>
          </a:bodyPr>
          <a:lstStyle/>
          <a:p>
            <a:r>
              <a:rPr lang="el-GR" sz="3300" dirty="0" smtClean="0">
                <a:latin typeface="Cambria" panose="02040503050406030204" pitchFamily="18" charset="0"/>
              </a:rPr>
              <a:t>Γραφή </a:t>
            </a:r>
            <a:r>
              <a:rPr lang="el-GR" sz="3300" dirty="0">
                <a:latin typeface="Cambria" panose="02040503050406030204" pitchFamily="18" charset="0"/>
              </a:rPr>
              <a:t>είναι η αυθαίρετη σύνδεση επιλεγμένων ήχων από την ανθρώπινη ομιλία με σύμβολα, που συμβαίνει με συστηματικό τρόπο. </a:t>
            </a:r>
            <a:endParaRPr lang="el-GR" sz="3300" dirty="0" smtClean="0">
              <a:latin typeface="Cambria" panose="02040503050406030204" pitchFamily="18" charset="0"/>
            </a:endParaRPr>
          </a:p>
        </p:txBody>
      </p:sp>
    </p:spTree>
    <p:extLst>
      <p:ext uri="{BB962C8B-B14F-4D97-AF65-F5344CB8AC3E}">
        <p14:creationId xmlns:p14="http://schemas.microsoft.com/office/powerpoint/2010/main" val="1019065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015" y="95274"/>
            <a:ext cx="10515600" cy="1325563"/>
          </a:xfrm>
        </p:spPr>
        <p:txBody>
          <a:bodyPr/>
          <a:lstStyle/>
          <a:p>
            <a:r>
              <a:rPr lang="el-GR" b="1" dirty="0" smtClean="0">
                <a:latin typeface="Cambria" panose="02040503050406030204" pitchFamily="18" charset="0"/>
              </a:rPr>
              <a:t>ΑΥΘΑΙΡΕΣΙΑ ΤΟΥ ΣΥΜΒΟΛΟΥ</a:t>
            </a:r>
            <a:endParaRPr lang="en-US" dirty="0">
              <a:latin typeface="Cambria" panose="02040503050406030204" pitchFamily="18" charset="0"/>
            </a:endParaRPr>
          </a:p>
        </p:txBody>
      </p:sp>
      <p:sp>
        <p:nvSpPr>
          <p:cNvPr id="3" name="Θέση περιεχομένου 2"/>
          <p:cNvSpPr>
            <a:spLocks noGrp="1"/>
          </p:cNvSpPr>
          <p:nvPr>
            <p:ph idx="1"/>
          </p:nvPr>
        </p:nvSpPr>
        <p:spPr>
          <a:xfrm>
            <a:off x="337626" y="1617784"/>
            <a:ext cx="7174522" cy="4756126"/>
          </a:xfrm>
        </p:spPr>
        <p:txBody>
          <a:bodyPr>
            <a:noAutofit/>
          </a:bodyPr>
          <a:lstStyle/>
          <a:p>
            <a:r>
              <a:rPr lang="el-GR" sz="3300" dirty="0" smtClean="0">
                <a:latin typeface="Cambria" panose="02040503050406030204" pitchFamily="18" charset="0"/>
              </a:rPr>
              <a:t>Η </a:t>
            </a:r>
            <a:r>
              <a:rPr lang="el-GR" sz="3300" dirty="0">
                <a:latin typeface="Cambria" panose="02040503050406030204" pitchFamily="18" charset="0"/>
              </a:rPr>
              <a:t>αυθαιρεσία του γλωσσικού σημείου </a:t>
            </a:r>
            <a:r>
              <a:rPr lang="el-GR" sz="3300" dirty="0" smtClean="0">
                <a:latin typeface="Cambria" panose="02040503050406030204" pitchFamily="18" charset="0"/>
              </a:rPr>
              <a:t>[συζήτηση που ξενικά ήδη από τον Πλάτωνα (</a:t>
            </a:r>
            <a:r>
              <a:rPr lang="el-GR" sz="3300" i="1" dirty="0" smtClean="0">
                <a:latin typeface="Cambria" panose="02040503050406030204" pitchFamily="18" charset="0"/>
              </a:rPr>
              <a:t>Κρατύλος</a:t>
            </a:r>
            <a:r>
              <a:rPr lang="el-GR" sz="3300" dirty="0" smtClean="0">
                <a:latin typeface="Cambria" panose="02040503050406030204" pitchFamily="18" charset="0"/>
              </a:rPr>
              <a:t>) και οπωσδήποτε νωρίτερα] συνδέεται </a:t>
            </a:r>
            <a:r>
              <a:rPr lang="el-GR" sz="3300" dirty="0">
                <a:latin typeface="Cambria" panose="02040503050406030204" pitchFamily="18" charset="0"/>
              </a:rPr>
              <a:t>στα νεότερα χρόνια με τον πατέρα της σύγχρονης γλωσσολογίας </a:t>
            </a:r>
            <a:r>
              <a:rPr lang="en-US" sz="3300" dirty="0" err="1">
                <a:latin typeface="Cambria" panose="02040503050406030204" pitchFamily="18" charset="0"/>
              </a:rPr>
              <a:t>Ferdinant</a:t>
            </a:r>
            <a:r>
              <a:rPr lang="en-US" sz="3300" dirty="0">
                <a:latin typeface="Cambria" panose="02040503050406030204" pitchFamily="18" charset="0"/>
              </a:rPr>
              <a:t> </a:t>
            </a:r>
            <a:r>
              <a:rPr lang="en-US" sz="3300" dirty="0" smtClean="0">
                <a:latin typeface="Cambria" panose="02040503050406030204" pitchFamily="18" charset="0"/>
              </a:rPr>
              <a:t>Saussure</a:t>
            </a:r>
            <a:r>
              <a:rPr lang="el-GR" sz="3300" dirty="0" smtClean="0">
                <a:latin typeface="Cambria" panose="02040503050406030204" pitchFamily="18" charset="0"/>
              </a:rPr>
              <a:t> (1857-1913). </a:t>
            </a:r>
            <a:endParaRPr lang="en-US" sz="3300" dirty="0">
              <a:latin typeface="Cambria" panose="020405030504060302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957" y="1420837"/>
            <a:ext cx="3304762" cy="4476190"/>
          </a:xfrm>
          <a:prstGeom prst="rect">
            <a:avLst/>
          </a:prstGeom>
        </p:spPr>
      </p:pic>
    </p:spTree>
    <p:extLst>
      <p:ext uri="{BB962C8B-B14F-4D97-AF65-F5344CB8AC3E}">
        <p14:creationId xmlns:p14="http://schemas.microsoft.com/office/powerpoint/2010/main" val="421110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 δεν υπήρχε…</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sz="3300" dirty="0"/>
              <a:t>Η</a:t>
            </a:r>
            <a:r>
              <a:rPr lang="el-GR" sz="3300" dirty="0" smtClean="0"/>
              <a:t> </a:t>
            </a:r>
            <a:r>
              <a:rPr lang="el-GR" sz="3300" dirty="0"/>
              <a:t>συγκρότηση του χώρου της </a:t>
            </a:r>
            <a:r>
              <a:rPr lang="el-GR" sz="3300" b="1" dirty="0"/>
              <a:t>Ηθολογίας</a:t>
            </a:r>
            <a:r>
              <a:rPr lang="el-GR" sz="3300" dirty="0"/>
              <a:t> που αφορά τη συμπεριφορά και τα συστήματα επικοινωνίας των ζώων στη δεκαετία του 1930. </a:t>
            </a:r>
            <a:endParaRPr lang="en-US" sz="3300" dirty="0"/>
          </a:p>
        </p:txBody>
      </p:sp>
    </p:spTree>
    <p:extLst>
      <p:ext uri="{BB962C8B-B14F-4D97-AF65-F5344CB8AC3E}">
        <p14:creationId xmlns:p14="http://schemas.microsoft.com/office/powerpoint/2010/main" val="2528715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015" y="95274"/>
            <a:ext cx="10515600" cy="1325563"/>
          </a:xfrm>
        </p:spPr>
        <p:txBody>
          <a:bodyPr/>
          <a:lstStyle/>
          <a:p>
            <a:r>
              <a:rPr lang="el-GR" b="1" dirty="0" smtClean="0">
                <a:latin typeface="Cambria" panose="02040503050406030204" pitchFamily="18" charset="0"/>
              </a:rPr>
              <a:t>ΑΥΘΑΙΡΕΣΙΑ ΓΛΩΣΣΙΚΟΥ ΣΗΜΕΙΟΥ</a:t>
            </a:r>
            <a:endParaRPr lang="en-US" dirty="0">
              <a:latin typeface="Cambria" panose="02040503050406030204" pitchFamily="18" charset="0"/>
            </a:endParaRPr>
          </a:p>
        </p:txBody>
      </p:sp>
      <p:sp>
        <p:nvSpPr>
          <p:cNvPr id="3" name="Θέση περιεχομένου 2"/>
          <p:cNvSpPr>
            <a:spLocks noGrp="1"/>
          </p:cNvSpPr>
          <p:nvPr>
            <p:ph idx="1"/>
          </p:nvPr>
        </p:nvSpPr>
        <p:spPr>
          <a:xfrm>
            <a:off x="211015" y="1533378"/>
            <a:ext cx="11676185" cy="4756126"/>
          </a:xfrm>
        </p:spPr>
        <p:txBody>
          <a:bodyPr>
            <a:noAutofit/>
          </a:bodyPr>
          <a:lstStyle/>
          <a:p>
            <a:r>
              <a:rPr lang="el-GR" sz="3300" dirty="0" smtClean="0">
                <a:latin typeface="Cambria" panose="02040503050406030204" pitchFamily="18" charset="0"/>
              </a:rPr>
              <a:t>Φυσικά και ο Αριστοτέλης, </a:t>
            </a:r>
            <a:r>
              <a:rPr lang="el-GR" sz="3300" dirty="0">
                <a:latin typeface="Cambria" panose="02040503050406030204" pitchFamily="18" charset="0"/>
              </a:rPr>
              <a:t>ο οποίος επισημαίνει </a:t>
            </a:r>
            <a:r>
              <a:rPr lang="el-GR" sz="3300" dirty="0" smtClean="0">
                <a:latin typeface="Cambria" panose="02040503050406030204" pitchFamily="18" charset="0"/>
              </a:rPr>
              <a:t>τη </a:t>
            </a:r>
            <a:r>
              <a:rPr lang="el-GR" sz="3300" dirty="0">
                <a:latin typeface="Cambria" panose="02040503050406030204" pitchFamily="18" charset="0"/>
              </a:rPr>
              <a:t>διαφορετικότητα γλωσσών και συστημάτων γραφής, αλλά και την παγκοσμιότητα του νοήματος. </a:t>
            </a:r>
            <a:endParaRPr lang="el-GR" sz="3300" dirty="0" smtClean="0">
              <a:latin typeface="Cambria" panose="02040503050406030204" pitchFamily="18" charset="0"/>
            </a:endParaRPr>
          </a:p>
        </p:txBody>
      </p:sp>
    </p:spTree>
    <p:extLst>
      <p:ext uri="{BB962C8B-B14F-4D97-AF65-F5344CB8AC3E}">
        <p14:creationId xmlns:p14="http://schemas.microsoft.com/office/powerpoint/2010/main" val="2280242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011" y="-6396"/>
            <a:ext cx="11575257" cy="6864396"/>
          </a:xfrm>
        </p:spPr>
      </p:pic>
    </p:spTree>
    <p:extLst>
      <p:ext uri="{BB962C8B-B14F-4D97-AF65-F5344CB8AC3E}">
        <p14:creationId xmlns:p14="http://schemas.microsoft.com/office/powerpoint/2010/main" val="1048828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015" y="95274"/>
            <a:ext cx="10515600" cy="1325563"/>
          </a:xfrm>
        </p:spPr>
        <p:txBody>
          <a:bodyPr/>
          <a:lstStyle/>
          <a:p>
            <a:r>
              <a:rPr lang="el-GR" b="1" dirty="0" smtClean="0">
                <a:latin typeface="Cambria" panose="02040503050406030204" pitchFamily="18" charset="0"/>
              </a:rPr>
              <a:t>ΑΥΘΑΙΡΕΣΙΑ ΓΛΩΣΣΙΚΟΥ ΣΗΜΕΙΟΥ</a:t>
            </a:r>
            <a:endParaRPr lang="en-US" dirty="0">
              <a:latin typeface="Cambria" panose="02040503050406030204" pitchFamily="18" charset="0"/>
            </a:endParaRPr>
          </a:p>
        </p:txBody>
      </p:sp>
      <p:sp>
        <p:nvSpPr>
          <p:cNvPr id="3" name="Θέση περιεχομένου 2"/>
          <p:cNvSpPr>
            <a:spLocks noGrp="1"/>
          </p:cNvSpPr>
          <p:nvPr>
            <p:ph idx="1"/>
          </p:nvPr>
        </p:nvSpPr>
        <p:spPr>
          <a:xfrm>
            <a:off x="211015" y="1533378"/>
            <a:ext cx="11676185" cy="4756126"/>
          </a:xfrm>
        </p:spPr>
        <p:txBody>
          <a:bodyPr>
            <a:noAutofit/>
          </a:bodyPr>
          <a:lstStyle/>
          <a:p>
            <a:r>
              <a:rPr lang="el-GR" sz="3300" dirty="0" smtClean="0">
                <a:latin typeface="Cambria" panose="02040503050406030204" pitchFamily="18" charset="0"/>
              </a:rPr>
              <a:t>Φυσικά και ο Αριστοτέλης, </a:t>
            </a:r>
            <a:r>
              <a:rPr lang="el-GR" sz="3300" dirty="0">
                <a:latin typeface="Cambria" panose="02040503050406030204" pitchFamily="18" charset="0"/>
              </a:rPr>
              <a:t>ο οποίος επισημαίνει </a:t>
            </a:r>
            <a:r>
              <a:rPr lang="el-GR" sz="3300" dirty="0" smtClean="0">
                <a:latin typeface="Cambria" panose="02040503050406030204" pitchFamily="18" charset="0"/>
              </a:rPr>
              <a:t>τη </a:t>
            </a:r>
            <a:r>
              <a:rPr lang="el-GR" sz="3300" dirty="0">
                <a:latin typeface="Cambria" panose="02040503050406030204" pitchFamily="18" charset="0"/>
              </a:rPr>
              <a:t>διαφορετικότητα γλωσσών και συστημάτων γραφής, αλλά και την παγκοσμιότητα του νοήματος. </a:t>
            </a:r>
            <a:endParaRPr lang="el-GR" sz="3300" dirty="0" smtClean="0">
              <a:latin typeface="Cambria" panose="02040503050406030204" pitchFamily="18" charset="0"/>
            </a:endParaRPr>
          </a:p>
          <a:p>
            <a:r>
              <a:rPr lang="el-GR" sz="3300" dirty="0" smtClean="0">
                <a:latin typeface="Cambria" panose="02040503050406030204" pitchFamily="18" charset="0"/>
              </a:rPr>
              <a:t>Το </a:t>
            </a:r>
            <a:r>
              <a:rPr lang="el-GR" sz="3300" dirty="0">
                <a:latin typeface="Cambria" panose="02040503050406030204" pitchFamily="18" charset="0"/>
              </a:rPr>
              <a:t>ενδιαφέρον με την περίπτωση του Αριστοτέλη είναι πως ήταν μονόγλωσσος. </a:t>
            </a:r>
            <a:endParaRPr lang="el-GR" sz="3300" dirty="0" smtClean="0">
              <a:latin typeface="Cambria" panose="02040503050406030204" pitchFamily="18" charset="0"/>
            </a:endParaRPr>
          </a:p>
          <a:p>
            <a:r>
              <a:rPr lang="el-GR" sz="3300" dirty="0" smtClean="0">
                <a:latin typeface="Cambria" panose="02040503050406030204" pitchFamily="18" charset="0"/>
              </a:rPr>
              <a:t>Δηλαδή κατέληξε στον κανόνα με παρατήρηση ελάχιστων δεδομένων [είχε υπόψη λίγες γλώσσες σε μικρό βαθμό].</a:t>
            </a:r>
          </a:p>
          <a:p>
            <a:r>
              <a:rPr lang="el-GR" sz="3300" dirty="0" smtClean="0">
                <a:latin typeface="Cambria" panose="02040503050406030204" pitchFamily="18" charset="0"/>
              </a:rPr>
              <a:t>Πιθανόν λόγω ενδιαφέροντος και αναζήτησης των αιτιών ή και για άλλους λόγους που δεν γνωρίζουμε.</a:t>
            </a:r>
            <a:endParaRPr lang="en-US" sz="3300" dirty="0">
              <a:latin typeface="Cambria" panose="02040503050406030204" pitchFamily="18" charset="0"/>
            </a:endParaRPr>
          </a:p>
        </p:txBody>
      </p:sp>
    </p:spTree>
    <p:extLst>
      <p:ext uri="{BB962C8B-B14F-4D97-AF65-F5344CB8AC3E}">
        <p14:creationId xmlns:p14="http://schemas.microsoft.com/office/powerpoint/2010/main" val="2369370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265" y="238516"/>
            <a:ext cx="11943470" cy="1325563"/>
          </a:xfrm>
        </p:spPr>
        <p:txBody>
          <a:bodyPr>
            <a:normAutofit/>
          </a:bodyPr>
          <a:lstStyle/>
          <a:p>
            <a:r>
              <a:rPr lang="el-GR" dirty="0" smtClean="0">
                <a:latin typeface="Cambria" panose="02040503050406030204" pitchFamily="18" charset="0"/>
              </a:rPr>
              <a:t>Η ΜΕΙΩΣΗ ΤΗΣ ΒΙΑΣ ΚΑΙ ΣΥΝΔΕΣΗ ΜΕ ΤΗ ΓΛΩΣΣΑ ΚΑΙ ΤΗ ΔΙΑΔΟΣΗ ΤΟΥ ΑΛΦΑΒΗΤΙΣΜΟΥ</a:t>
            </a:r>
            <a:endParaRPr lang="en-US" dirty="0">
              <a:latin typeface="Cambria" panose="02040503050406030204" pitchFamily="18" charset="0"/>
            </a:endParaRPr>
          </a:p>
        </p:txBody>
      </p:sp>
      <p:sp>
        <p:nvSpPr>
          <p:cNvPr id="3" name="Θέση περιεχομένου 2"/>
          <p:cNvSpPr>
            <a:spLocks noGrp="1"/>
          </p:cNvSpPr>
          <p:nvPr>
            <p:ph idx="1"/>
          </p:nvPr>
        </p:nvSpPr>
        <p:spPr/>
        <p:txBody>
          <a:bodyPr>
            <a:normAutofit/>
          </a:bodyPr>
          <a:lstStyle/>
          <a:p>
            <a:r>
              <a:rPr lang="el-GR" sz="3300" dirty="0">
                <a:latin typeface="Cambria" panose="02040503050406030204" pitchFamily="18" charset="0"/>
              </a:rPr>
              <a:t>Σύμφωνα με νεότερες έρευνες έχει παρατηρηθεί προοδευτική και θεαματική μείωση της βίας από τους προϊστορικούς χρόνους μέχρι σήμερα (</a:t>
            </a:r>
            <a:r>
              <a:rPr lang="en-US" sz="3300" dirty="0" err="1">
                <a:latin typeface="Cambria" panose="02040503050406030204" pitchFamily="18" charset="0"/>
              </a:rPr>
              <a:t>Gurr</a:t>
            </a:r>
            <a:r>
              <a:rPr lang="el-GR" sz="3300" dirty="0">
                <a:latin typeface="Cambria" panose="02040503050406030204" pitchFamily="18" charset="0"/>
              </a:rPr>
              <a:t>, 1981, </a:t>
            </a:r>
            <a:r>
              <a:rPr lang="en-US" sz="3300" dirty="0">
                <a:latin typeface="Cambria" panose="02040503050406030204" pitchFamily="18" charset="0"/>
              </a:rPr>
              <a:t>Pinker </a:t>
            </a:r>
            <a:r>
              <a:rPr lang="el-GR" sz="3300" dirty="0">
                <a:latin typeface="Cambria" panose="02040503050406030204" pitchFamily="18" charset="0"/>
              </a:rPr>
              <a:t>2011). </a:t>
            </a:r>
            <a:endParaRPr lang="en-US" sz="3300" dirty="0">
              <a:latin typeface="Cambria" panose="02040503050406030204" pitchFamily="18" charset="0"/>
            </a:endParaRPr>
          </a:p>
        </p:txBody>
      </p:sp>
    </p:spTree>
    <p:extLst>
      <p:ext uri="{BB962C8B-B14F-4D97-AF65-F5344CB8AC3E}">
        <p14:creationId xmlns:p14="http://schemas.microsoft.com/office/powerpoint/2010/main" val="2579780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833843" cy="1320800"/>
          </a:xfrm>
        </p:spPr>
        <p:txBody>
          <a:bodyPr>
            <a:normAutofit/>
          </a:bodyPr>
          <a:lstStyle/>
          <a:p>
            <a:r>
              <a:rPr lang="el-GR" sz="3800" dirty="0" smtClean="0">
                <a:latin typeface="Cambria" panose="02040503050406030204" pitchFamily="18" charset="0"/>
              </a:rPr>
              <a:t>ΜΕΙΩΣΗ ΤΗΣ ΒΙΑΣ ΜΕ ΤΗ ΔΙΑΔΟΣΗ ΤΗΣ ΤΥΠΟΓΡΑΦΙΑΣ </a:t>
            </a:r>
            <a:r>
              <a:rPr lang="el-GR" sz="2600" dirty="0" smtClean="0">
                <a:latin typeface="Cambria" panose="02040503050406030204" pitchFamily="18" charset="0"/>
              </a:rPr>
              <a:t>(15</a:t>
            </a:r>
            <a:r>
              <a:rPr lang="el-GR" sz="2600" baseline="30000" dirty="0" smtClean="0">
                <a:latin typeface="Cambria" panose="02040503050406030204" pitchFamily="18" charset="0"/>
              </a:rPr>
              <a:t>ο</a:t>
            </a:r>
            <a:r>
              <a:rPr lang="el-GR" sz="2600" dirty="0" smtClean="0">
                <a:latin typeface="Cambria" panose="02040503050406030204" pitchFamily="18" charset="0"/>
              </a:rPr>
              <a:t> αιώνα και εξής)</a:t>
            </a:r>
            <a:endParaRPr lang="en-US" sz="2600" dirty="0">
              <a:latin typeface="Cambria" panose="02040503050406030204" pitchFamily="18" charset="0"/>
            </a:endParaRPr>
          </a:p>
        </p:txBody>
      </p:sp>
      <p:sp>
        <p:nvSpPr>
          <p:cNvPr id="3" name="Θέση περιεχομένου 2"/>
          <p:cNvSpPr>
            <a:spLocks noGrp="1"/>
          </p:cNvSpPr>
          <p:nvPr>
            <p:ph idx="1"/>
          </p:nvPr>
        </p:nvSpPr>
        <p:spPr>
          <a:xfrm>
            <a:off x="218940" y="1245674"/>
            <a:ext cx="11973060" cy="4792372"/>
          </a:xfrm>
        </p:spPr>
        <p:txBody>
          <a:bodyPr>
            <a:normAutofit/>
          </a:bodyPr>
          <a:lstStyle/>
          <a:p>
            <a:pPr lvl="0" fontAlgn="base"/>
            <a:r>
              <a:rPr lang="el-GR" sz="2400" dirty="0" smtClean="0">
                <a:solidFill>
                  <a:schemeClr val="tx1"/>
                </a:solidFill>
                <a:latin typeface="Cambria" panose="02040503050406030204" pitchFamily="18" charset="0"/>
              </a:rPr>
              <a:t>Η μείωση της βίας με καταμέτρηση ανθρωποκτονιών, είτε κατά τη διάρκεια πολέμων, είτε </a:t>
            </a:r>
            <a:r>
              <a:rPr lang="el-GR" sz="2400" dirty="0" err="1" smtClean="0">
                <a:solidFill>
                  <a:schemeClr val="tx1"/>
                </a:solidFill>
                <a:latin typeface="Cambria" panose="02040503050406030204" pitchFamily="18" charset="0"/>
              </a:rPr>
              <a:t>ενδοκοινωνικά</a:t>
            </a:r>
            <a:r>
              <a:rPr lang="el-GR" sz="2400" dirty="0" smtClean="0">
                <a:solidFill>
                  <a:schemeClr val="tx1"/>
                </a:solidFill>
                <a:latin typeface="Cambria" panose="02040503050406030204" pitchFamily="18" charset="0"/>
              </a:rPr>
              <a:t>, ως αποτέλεσμα </a:t>
            </a:r>
            <a:r>
              <a:rPr lang="el-GR" sz="2400" dirty="0" err="1" smtClean="0">
                <a:solidFill>
                  <a:schemeClr val="tx1"/>
                </a:solidFill>
                <a:latin typeface="Cambria" panose="02040503050406030204" pitchFamily="18" charset="0"/>
              </a:rPr>
              <a:t>παραβατικής</a:t>
            </a:r>
            <a:r>
              <a:rPr lang="el-GR" sz="2400" dirty="0" smtClean="0">
                <a:solidFill>
                  <a:schemeClr val="tx1"/>
                </a:solidFill>
                <a:latin typeface="Cambria" panose="02040503050406030204" pitchFamily="18" charset="0"/>
              </a:rPr>
              <a:t> συμπεριφοράς, με τη διάδοση του αλφαβητισμού.</a:t>
            </a:r>
            <a:r>
              <a:rPr lang="en-US" sz="2400" dirty="0" smtClean="0">
                <a:solidFill>
                  <a:schemeClr val="tx1"/>
                </a:solidFill>
                <a:latin typeface="Cambria" panose="02040503050406030204" pitchFamily="18" charset="0"/>
              </a:rPr>
              <a:t> (</a:t>
            </a:r>
            <a:r>
              <a:rPr lang="en-US" sz="2400" dirty="0" err="1" smtClean="0">
                <a:solidFill>
                  <a:schemeClr val="tx1"/>
                </a:solidFill>
                <a:latin typeface="Cambria" panose="02040503050406030204" pitchFamily="18" charset="0"/>
              </a:rPr>
              <a:t>Gurr</a:t>
            </a:r>
            <a:r>
              <a:rPr lang="en-US" sz="2400" dirty="0" smtClean="0">
                <a:solidFill>
                  <a:schemeClr val="tx1"/>
                </a:solidFill>
                <a:latin typeface="Cambria" panose="02040503050406030204" pitchFamily="18" charset="0"/>
              </a:rPr>
              <a:t>, 1981, p. 313).</a:t>
            </a:r>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225" y="2398205"/>
            <a:ext cx="5966089" cy="4511669"/>
          </a:xfrm>
          <a:prstGeom prst="rect">
            <a:avLst/>
          </a:prstGeom>
        </p:spPr>
      </p:pic>
      <p:sp>
        <p:nvSpPr>
          <p:cNvPr id="5" name="TextBox 4"/>
          <p:cNvSpPr txBox="1"/>
          <p:nvPr/>
        </p:nvSpPr>
        <p:spPr>
          <a:xfrm>
            <a:off x="1996225" y="5962919"/>
            <a:ext cx="6078829" cy="89508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632955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833843" cy="1320800"/>
          </a:xfrm>
        </p:spPr>
        <p:txBody>
          <a:bodyPr>
            <a:normAutofit/>
          </a:bodyPr>
          <a:lstStyle/>
          <a:p>
            <a:r>
              <a:rPr lang="el-GR" sz="3800" dirty="0" smtClean="0">
                <a:latin typeface="Cambria" panose="02040503050406030204" pitchFamily="18" charset="0"/>
              </a:rPr>
              <a:t>ΜΕΙΩΣΗ ΤΗΣ ΒΙΑΣ ΜΕ ΤΗ ΔΙΑΔΟΣΗ ΤΗΣ ΤΥΠΟΓΡΑΦΙΑΣ </a:t>
            </a:r>
            <a:r>
              <a:rPr lang="el-GR" sz="2600" dirty="0" smtClean="0">
                <a:latin typeface="Cambria" panose="02040503050406030204" pitchFamily="18" charset="0"/>
              </a:rPr>
              <a:t>(15</a:t>
            </a:r>
            <a:r>
              <a:rPr lang="el-GR" sz="2600" baseline="30000" dirty="0" smtClean="0">
                <a:latin typeface="Cambria" panose="02040503050406030204" pitchFamily="18" charset="0"/>
              </a:rPr>
              <a:t>ο</a:t>
            </a:r>
            <a:r>
              <a:rPr lang="el-GR" sz="2600" dirty="0" smtClean="0">
                <a:latin typeface="Cambria" panose="02040503050406030204" pitchFamily="18" charset="0"/>
              </a:rPr>
              <a:t> αιώνα και εξής)</a:t>
            </a:r>
            <a:endParaRPr lang="en-US" sz="2600" dirty="0">
              <a:latin typeface="Cambria" panose="02040503050406030204" pitchFamily="18" charset="0"/>
            </a:endParaRPr>
          </a:p>
        </p:txBody>
      </p:sp>
      <p:sp>
        <p:nvSpPr>
          <p:cNvPr id="3" name="Θέση περιεχομένου 2"/>
          <p:cNvSpPr>
            <a:spLocks noGrp="1"/>
          </p:cNvSpPr>
          <p:nvPr>
            <p:ph idx="1"/>
          </p:nvPr>
        </p:nvSpPr>
        <p:spPr>
          <a:xfrm>
            <a:off x="218940" y="1245674"/>
            <a:ext cx="11973060" cy="4792372"/>
          </a:xfrm>
        </p:spPr>
        <p:txBody>
          <a:bodyPr>
            <a:normAutofit/>
          </a:bodyPr>
          <a:lstStyle/>
          <a:p>
            <a:pPr lvl="0" fontAlgn="base"/>
            <a:r>
              <a:rPr lang="el-GR" sz="2400" dirty="0" smtClean="0">
                <a:solidFill>
                  <a:schemeClr val="tx1"/>
                </a:solidFill>
                <a:latin typeface="Cambria" panose="02040503050406030204" pitchFamily="18" charset="0"/>
              </a:rPr>
              <a:t>Η μείωση της βίας με καταμέτρηση ανθρωποκτονιών, είτε κατά τη διάρκεια πολέμων, είτε </a:t>
            </a:r>
            <a:r>
              <a:rPr lang="el-GR" sz="2400" dirty="0" err="1" smtClean="0">
                <a:solidFill>
                  <a:schemeClr val="tx1"/>
                </a:solidFill>
                <a:latin typeface="Cambria" panose="02040503050406030204" pitchFamily="18" charset="0"/>
              </a:rPr>
              <a:t>ενδοκοινωνικά</a:t>
            </a:r>
            <a:r>
              <a:rPr lang="el-GR" sz="2400" dirty="0" smtClean="0">
                <a:solidFill>
                  <a:schemeClr val="tx1"/>
                </a:solidFill>
                <a:latin typeface="Cambria" panose="02040503050406030204" pitchFamily="18" charset="0"/>
              </a:rPr>
              <a:t>, ως αποτέλεσμα </a:t>
            </a:r>
            <a:r>
              <a:rPr lang="el-GR" sz="2400" dirty="0" err="1" smtClean="0">
                <a:solidFill>
                  <a:schemeClr val="tx1"/>
                </a:solidFill>
                <a:latin typeface="Cambria" panose="02040503050406030204" pitchFamily="18" charset="0"/>
              </a:rPr>
              <a:t>παραβατικής</a:t>
            </a:r>
            <a:r>
              <a:rPr lang="el-GR" sz="2400" dirty="0" smtClean="0">
                <a:solidFill>
                  <a:schemeClr val="tx1"/>
                </a:solidFill>
                <a:latin typeface="Cambria" panose="02040503050406030204" pitchFamily="18" charset="0"/>
              </a:rPr>
              <a:t> συμπεριφοράς, με τη διάδοση του αλφαβητισμού.</a:t>
            </a:r>
            <a:r>
              <a:rPr lang="en-US" sz="2400" dirty="0" smtClean="0">
                <a:solidFill>
                  <a:schemeClr val="tx1"/>
                </a:solidFill>
                <a:latin typeface="Cambria" panose="02040503050406030204" pitchFamily="18" charset="0"/>
              </a:rPr>
              <a:t> (</a:t>
            </a:r>
            <a:r>
              <a:rPr lang="en-US" sz="2400" dirty="0" err="1" smtClean="0">
                <a:solidFill>
                  <a:schemeClr val="tx1"/>
                </a:solidFill>
                <a:latin typeface="Cambria" panose="02040503050406030204" pitchFamily="18" charset="0"/>
              </a:rPr>
              <a:t>Gurr</a:t>
            </a:r>
            <a:r>
              <a:rPr lang="en-US" sz="2400" dirty="0" smtClean="0">
                <a:solidFill>
                  <a:schemeClr val="tx1"/>
                </a:solidFill>
                <a:latin typeface="Cambria" panose="02040503050406030204" pitchFamily="18" charset="0"/>
              </a:rPr>
              <a:t>, 1981, p. 313).</a:t>
            </a:r>
            <a:endParaRPr lang="en-US" dirty="0"/>
          </a:p>
        </p:txBody>
      </p:sp>
      <p:sp>
        <p:nvSpPr>
          <p:cNvPr id="5" name="TextBox 4"/>
          <p:cNvSpPr txBox="1"/>
          <p:nvPr/>
        </p:nvSpPr>
        <p:spPr>
          <a:xfrm>
            <a:off x="1996225" y="5962919"/>
            <a:ext cx="6078829" cy="895081"/>
          </a:xfrm>
          <a:prstGeom prst="rect">
            <a:avLst/>
          </a:prstGeom>
          <a:solidFill>
            <a:schemeClr val="bg1"/>
          </a:solidFill>
        </p:spPr>
        <p:txBody>
          <a:bodyPr wrap="square" rtlCol="0">
            <a:spAutoFit/>
          </a:bodyPr>
          <a:lstStyle/>
          <a:p>
            <a:endParaRPr lang="en-US"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78" y="2248034"/>
            <a:ext cx="7224343" cy="4609966"/>
          </a:xfrm>
          <a:prstGeom prst="rect">
            <a:avLst/>
          </a:prstGeom>
        </p:spPr>
      </p:pic>
    </p:spTree>
    <p:extLst>
      <p:ext uri="{BB962C8B-B14F-4D97-AF65-F5344CB8AC3E}">
        <p14:creationId xmlns:p14="http://schemas.microsoft.com/office/powerpoint/2010/main" val="3596854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265" y="238516"/>
            <a:ext cx="11943470" cy="1325563"/>
          </a:xfrm>
        </p:spPr>
        <p:txBody>
          <a:bodyPr>
            <a:normAutofit/>
          </a:bodyPr>
          <a:lstStyle/>
          <a:p>
            <a:pPr algn="ctr"/>
            <a:r>
              <a:rPr lang="el-GR" dirty="0" smtClean="0">
                <a:latin typeface="Cambria" panose="02040503050406030204" pitchFamily="18" charset="0"/>
              </a:rPr>
              <a:t>ΚΟΙΝΩΝΙΚΗ ΟΡΓΑΝΩΣΗ-ΓΛΩΣΣΑ-ΑΛΦΑΒΗΤΙΣΜΟΣ</a:t>
            </a:r>
            <a:endParaRPr lang="en-US" dirty="0">
              <a:latin typeface="Cambria" panose="02040503050406030204" pitchFamily="18" charset="0"/>
            </a:endParaRPr>
          </a:p>
        </p:txBody>
      </p:sp>
      <p:sp>
        <p:nvSpPr>
          <p:cNvPr id="3" name="Θέση περιεχομένου 2"/>
          <p:cNvSpPr>
            <a:spLocks noGrp="1"/>
          </p:cNvSpPr>
          <p:nvPr>
            <p:ph idx="1"/>
          </p:nvPr>
        </p:nvSpPr>
        <p:spPr>
          <a:xfrm>
            <a:off x="323557" y="1825625"/>
            <a:ext cx="11619913" cy="4351338"/>
          </a:xfrm>
        </p:spPr>
        <p:txBody>
          <a:bodyPr>
            <a:noAutofit/>
          </a:bodyPr>
          <a:lstStyle/>
          <a:p>
            <a:r>
              <a:rPr lang="el-GR" sz="3300" dirty="0" smtClean="0">
                <a:latin typeface="Cambria" panose="02040503050406030204" pitchFamily="18" charset="0"/>
              </a:rPr>
              <a:t>Έρευνες </a:t>
            </a:r>
            <a:r>
              <a:rPr lang="el-GR" sz="3300" dirty="0">
                <a:latin typeface="Cambria" panose="02040503050406030204" pitchFamily="18" charset="0"/>
              </a:rPr>
              <a:t>από τον χώρο της Δικαστικής αρχαιολογίας εκτιμούν ότι πριν τις οργανωμένες κοινωνίες, στους προϊστορικούς χρόνους, περίπου το 15% των ανθρώπων πέθαινε από βίαιο θάνατο, ενώ μετά την οργάνωση σε κοινωνίες, το ποσοστό αυτό είναι μόλις 3%. </a:t>
            </a:r>
            <a:endParaRPr lang="en-US" sz="3300" dirty="0" smtClean="0">
              <a:latin typeface="Cambria" panose="02040503050406030204" pitchFamily="18" charset="0"/>
            </a:endParaRPr>
          </a:p>
          <a:p>
            <a:r>
              <a:rPr lang="el-GR" sz="3300" dirty="0" smtClean="0">
                <a:latin typeface="Cambria" panose="02040503050406030204" pitchFamily="18" charset="0"/>
              </a:rPr>
              <a:t>Ιδιαίτερα </a:t>
            </a:r>
            <a:r>
              <a:rPr lang="el-GR" sz="3300" dirty="0">
                <a:latin typeface="Cambria" panose="02040503050406030204" pitchFamily="18" charset="0"/>
              </a:rPr>
              <a:t>θεαματική και συστηματική είναι η μείωση όλων των μορφών σωματικής βίας, [</a:t>
            </a:r>
            <a:r>
              <a:rPr lang="el-GR" sz="3300" dirty="0" err="1">
                <a:latin typeface="Cambria" panose="02040503050406030204" pitchFamily="18" charset="0"/>
              </a:rPr>
              <a:t>διακοινωνικής</a:t>
            </a:r>
            <a:r>
              <a:rPr lang="el-GR" sz="3300" dirty="0">
                <a:latin typeface="Cambria" panose="02040503050406030204" pitchFamily="18" charset="0"/>
              </a:rPr>
              <a:t> βίας (πόλεμοι) και </a:t>
            </a:r>
            <a:r>
              <a:rPr lang="el-GR" sz="3300" dirty="0" err="1">
                <a:latin typeface="Cambria" panose="02040503050406030204" pitchFamily="18" charset="0"/>
              </a:rPr>
              <a:t>ενδοκοινωνικής</a:t>
            </a:r>
            <a:r>
              <a:rPr lang="el-GR" sz="3300" dirty="0">
                <a:latin typeface="Cambria" panose="02040503050406030204" pitchFamily="18" charset="0"/>
              </a:rPr>
              <a:t> βίας (εγκληματικότητα)] με την διάδοση της τυπογραφίας και του αλφαβητισμού-</a:t>
            </a:r>
            <a:r>
              <a:rPr lang="el-GR" sz="3300" dirty="0" err="1">
                <a:latin typeface="Cambria" panose="02040503050406030204" pitchFamily="18" charset="0"/>
              </a:rPr>
              <a:t>γραμματισμού</a:t>
            </a:r>
            <a:r>
              <a:rPr lang="el-GR" sz="3300" dirty="0">
                <a:latin typeface="Cambria" panose="02040503050406030204" pitchFamily="18" charset="0"/>
              </a:rPr>
              <a:t>. </a:t>
            </a:r>
            <a:endParaRPr lang="en-US" sz="3300" dirty="0">
              <a:latin typeface="Cambria" panose="02040503050406030204" pitchFamily="18" charset="0"/>
            </a:endParaRPr>
          </a:p>
        </p:txBody>
      </p:sp>
    </p:spTree>
    <p:extLst>
      <p:ext uri="{BB962C8B-B14F-4D97-AF65-F5344CB8AC3E}">
        <p14:creationId xmlns:p14="http://schemas.microsoft.com/office/powerpoint/2010/main" val="1690779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2584"/>
            <a:ext cx="11943470" cy="1325563"/>
          </a:xfrm>
        </p:spPr>
        <p:txBody>
          <a:bodyPr>
            <a:normAutofit/>
          </a:bodyPr>
          <a:lstStyle/>
          <a:p>
            <a:pPr algn="ctr"/>
            <a:r>
              <a:rPr lang="el-GR" dirty="0" smtClean="0">
                <a:latin typeface="Cambria" panose="02040503050406030204" pitchFamily="18" charset="0"/>
              </a:rPr>
              <a:t>ΕΜΠΟΡΙΟ-ΔΙΚΑΙΟΣΥΝΗ-ΚΟΣΜΟΠΟΛΙΤΙΣΜΟΣ</a:t>
            </a:r>
            <a:endParaRPr lang="en-US" dirty="0">
              <a:latin typeface="Cambria" panose="02040503050406030204" pitchFamily="18" charset="0"/>
            </a:endParaRPr>
          </a:p>
        </p:txBody>
      </p:sp>
      <p:sp>
        <p:nvSpPr>
          <p:cNvPr id="3" name="Θέση περιεχομένου 2"/>
          <p:cNvSpPr>
            <a:spLocks noGrp="1"/>
          </p:cNvSpPr>
          <p:nvPr>
            <p:ph idx="1"/>
          </p:nvPr>
        </p:nvSpPr>
        <p:spPr>
          <a:xfrm>
            <a:off x="295422" y="1825625"/>
            <a:ext cx="11058378" cy="4729920"/>
          </a:xfrm>
        </p:spPr>
        <p:txBody>
          <a:bodyPr>
            <a:normAutofit/>
          </a:bodyPr>
          <a:lstStyle/>
          <a:p>
            <a:r>
              <a:rPr lang="el-GR" sz="3600" dirty="0" smtClean="0">
                <a:latin typeface="Cambria" panose="02040503050406030204" pitchFamily="18" charset="0"/>
              </a:rPr>
              <a:t>Τα </a:t>
            </a:r>
            <a:r>
              <a:rPr lang="el-GR" sz="3600" dirty="0">
                <a:latin typeface="Cambria" panose="02040503050406030204" pitchFamily="18" charset="0"/>
              </a:rPr>
              <a:t>αίτια αυτού του φαινομένου αποδίδονται στην καλύτερη κοινωνική οργάνωση και την ανάπτυξη του εμπορίου, που θυμόμαστε είναι ένα από τα στοιχεία που διαφοροποιούν τον </a:t>
            </a:r>
            <a:r>
              <a:rPr lang="en-US" sz="3600" dirty="0">
                <a:latin typeface="Cambria" panose="02040503050406030204" pitchFamily="18" charset="0"/>
              </a:rPr>
              <a:t>Homo sapiens </a:t>
            </a:r>
            <a:r>
              <a:rPr lang="el-GR" sz="3600" dirty="0">
                <a:latin typeface="Cambria" panose="02040503050406030204" pitchFamily="18" charset="0"/>
              </a:rPr>
              <a:t>από τα προηγούμενα είδη ανθρωποειδών. </a:t>
            </a:r>
            <a:endParaRPr lang="el-GR" sz="3600" dirty="0" smtClean="0">
              <a:latin typeface="Cambria" panose="02040503050406030204" pitchFamily="18" charset="0"/>
            </a:endParaRPr>
          </a:p>
        </p:txBody>
      </p:sp>
    </p:spTree>
    <p:extLst>
      <p:ext uri="{BB962C8B-B14F-4D97-AF65-F5344CB8AC3E}">
        <p14:creationId xmlns:p14="http://schemas.microsoft.com/office/powerpoint/2010/main" val="1562257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8" y="-2472"/>
            <a:ext cx="12196392" cy="6860471"/>
          </a:xfrm>
        </p:spPr>
      </p:pic>
    </p:spTree>
    <p:extLst>
      <p:ext uri="{BB962C8B-B14F-4D97-AF65-F5344CB8AC3E}">
        <p14:creationId xmlns:p14="http://schemas.microsoft.com/office/powerpoint/2010/main" val="2944423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2584"/>
            <a:ext cx="11943470" cy="1325563"/>
          </a:xfrm>
        </p:spPr>
        <p:txBody>
          <a:bodyPr>
            <a:normAutofit/>
          </a:bodyPr>
          <a:lstStyle/>
          <a:p>
            <a:pPr algn="ctr"/>
            <a:r>
              <a:rPr lang="el-GR" dirty="0" smtClean="0">
                <a:latin typeface="Cambria" panose="02040503050406030204" pitchFamily="18" charset="0"/>
              </a:rPr>
              <a:t>ΕΜΠΟΡΙΟ-ΔΙΚΑΙΟΣΥΝΗ-ΚΟΣΜΟΠΟΛΙΤΙΣΜΟΣ</a:t>
            </a:r>
            <a:endParaRPr lang="en-US" dirty="0">
              <a:latin typeface="Cambria" panose="02040503050406030204" pitchFamily="18" charset="0"/>
            </a:endParaRPr>
          </a:p>
        </p:txBody>
      </p:sp>
      <p:sp>
        <p:nvSpPr>
          <p:cNvPr id="3" name="Θέση περιεχομένου 2"/>
          <p:cNvSpPr>
            <a:spLocks noGrp="1"/>
          </p:cNvSpPr>
          <p:nvPr>
            <p:ph idx="1"/>
          </p:nvPr>
        </p:nvSpPr>
        <p:spPr>
          <a:xfrm>
            <a:off x="295422" y="1825625"/>
            <a:ext cx="11058378" cy="4729920"/>
          </a:xfrm>
        </p:spPr>
        <p:txBody>
          <a:bodyPr>
            <a:normAutofit fontScale="92500" lnSpcReduction="10000"/>
          </a:bodyPr>
          <a:lstStyle/>
          <a:p>
            <a:r>
              <a:rPr lang="el-GR" sz="3600" dirty="0" smtClean="0">
                <a:latin typeface="Cambria" panose="02040503050406030204" pitchFamily="18" charset="0"/>
              </a:rPr>
              <a:t>Τα </a:t>
            </a:r>
            <a:r>
              <a:rPr lang="el-GR" sz="3600" dirty="0">
                <a:latin typeface="Cambria" panose="02040503050406030204" pitchFamily="18" charset="0"/>
              </a:rPr>
              <a:t>αίτια αυτού του φαινομένου αποδίδονται στην καλύτερη κοινωνική οργάνωση και την ανάπτυξη του εμπορίου, που θυμόμαστε είναι ένα από τα στοιχεία που διαφοροποιούν τον </a:t>
            </a:r>
            <a:r>
              <a:rPr lang="en-US" sz="3600" dirty="0">
                <a:latin typeface="Cambria" panose="02040503050406030204" pitchFamily="18" charset="0"/>
              </a:rPr>
              <a:t>Homo sapiens </a:t>
            </a:r>
            <a:r>
              <a:rPr lang="el-GR" sz="3600" dirty="0">
                <a:latin typeface="Cambria" panose="02040503050406030204" pitchFamily="18" charset="0"/>
              </a:rPr>
              <a:t>από τα προηγούμενα είδη ανθρωποειδών. </a:t>
            </a:r>
            <a:endParaRPr lang="el-GR" sz="3600" dirty="0" smtClean="0">
              <a:latin typeface="Cambria" panose="02040503050406030204" pitchFamily="18" charset="0"/>
            </a:endParaRPr>
          </a:p>
          <a:p>
            <a:r>
              <a:rPr lang="el-GR" sz="3600" dirty="0" smtClean="0">
                <a:latin typeface="Cambria" panose="02040503050406030204" pitchFamily="18" charset="0"/>
              </a:rPr>
              <a:t>Ομοίως </a:t>
            </a:r>
            <a:r>
              <a:rPr lang="el-GR" sz="3600" dirty="0">
                <a:latin typeface="Cambria" panose="02040503050406030204" pitchFamily="18" charset="0"/>
              </a:rPr>
              <a:t>και ο κοσμοπολιτισμός, η ευκαιρία να γνωρίσουμε άλλους πολιτισμούς μέσα από τη λογοτεχνία τους που αναπτύσσει την </a:t>
            </a:r>
            <a:r>
              <a:rPr lang="el-GR" sz="3600" dirty="0" err="1">
                <a:latin typeface="Cambria" panose="02040503050406030204" pitchFamily="18" charset="0"/>
              </a:rPr>
              <a:t>ενσυναίσθηση</a:t>
            </a:r>
            <a:r>
              <a:rPr lang="el-GR" sz="3600" dirty="0">
                <a:latin typeface="Cambria" panose="02040503050406030204" pitchFamily="18" charset="0"/>
              </a:rPr>
              <a:t> [να μπαίνουμε στην </a:t>
            </a:r>
            <a:r>
              <a:rPr lang="el-GR" sz="3600" dirty="0" smtClean="0">
                <a:latin typeface="Cambria" panose="02040503050406030204" pitchFamily="18" charset="0"/>
              </a:rPr>
              <a:t>θέση </a:t>
            </a:r>
            <a:r>
              <a:rPr lang="el-GR" sz="3600" dirty="0">
                <a:latin typeface="Cambria" panose="02040503050406030204" pitchFamily="18" charset="0"/>
              </a:rPr>
              <a:t>του άλλου] και τη </a:t>
            </a:r>
            <a:r>
              <a:rPr lang="el-GR" sz="3600" dirty="0" err="1" smtClean="0">
                <a:latin typeface="Cambria" panose="02040503050406030204" pitchFamily="18" charset="0"/>
              </a:rPr>
              <a:t>συμπονετικότητα</a:t>
            </a:r>
            <a:r>
              <a:rPr lang="el-GR" sz="3600" dirty="0" smtClean="0">
                <a:latin typeface="Cambria" panose="02040503050406030204" pitchFamily="18" charset="0"/>
              </a:rPr>
              <a:t> (ανθρώπινα πάθη, ερωτικές ιστορίες, μητρικό ένστικτο, πράξεις ηρωισμού, αντίδραση στην αδικία). </a:t>
            </a:r>
            <a:endParaRPr lang="en-US" dirty="0"/>
          </a:p>
        </p:txBody>
      </p:sp>
    </p:spTree>
    <p:extLst>
      <p:ext uri="{BB962C8B-B14F-4D97-AF65-F5344CB8AC3E}">
        <p14:creationId xmlns:p14="http://schemas.microsoft.com/office/powerpoint/2010/main" val="398557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Συνεπώς…</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sz="3300" dirty="0" smtClean="0"/>
              <a:t>Συνεπώς </a:t>
            </a:r>
            <a:r>
              <a:rPr lang="el-GR" sz="3300" dirty="0"/>
              <a:t>χρειάστηκε η εξέλιξη και σύμπραξη μιας ομάδας επιστημονικών χώρων, προκειμένου να μπορέσουμε να καταθέσουμε σήμερα </a:t>
            </a:r>
            <a:r>
              <a:rPr lang="el-GR" sz="3300" dirty="0" smtClean="0"/>
              <a:t>με επιφύλαξη την </a:t>
            </a:r>
            <a:r>
              <a:rPr lang="el-GR" sz="3300" dirty="0"/>
              <a:t>παρούσα εικόνα που υπάρχει για την εξέλιξη της ανθρώπινης γλώσσας.</a:t>
            </a:r>
            <a:endParaRPr lang="en-US" sz="3300" dirty="0"/>
          </a:p>
          <a:p>
            <a:pPr marL="0" indent="0">
              <a:buNone/>
            </a:pPr>
            <a:endParaRPr lang="en-US" dirty="0"/>
          </a:p>
        </p:txBody>
      </p:sp>
    </p:spTree>
    <p:extLst>
      <p:ext uri="{BB962C8B-B14F-4D97-AF65-F5344CB8AC3E}">
        <p14:creationId xmlns:p14="http://schemas.microsoft.com/office/powerpoint/2010/main" val="220483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mbria" panose="02040503050406030204" pitchFamily="18" charset="0"/>
              </a:rPr>
              <a:t>ΕΝ ΚΑΤΑΚΛΕΙΔΙ</a:t>
            </a:r>
            <a:r>
              <a:rPr lang="en-US" dirty="0" smtClean="0">
                <a:latin typeface="Cambria" panose="02040503050406030204" pitchFamily="18" charset="0"/>
              </a:rPr>
              <a:t>…</a:t>
            </a:r>
            <a:endParaRPr lang="en-US" dirty="0">
              <a:latin typeface="Cambria" panose="02040503050406030204" pitchFamily="18" charset="0"/>
            </a:endParaRPr>
          </a:p>
        </p:txBody>
      </p:sp>
      <p:sp>
        <p:nvSpPr>
          <p:cNvPr id="3" name="Θέση περιεχομένου 2"/>
          <p:cNvSpPr>
            <a:spLocks noGrp="1"/>
          </p:cNvSpPr>
          <p:nvPr>
            <p:ph idx="1"/>
          </p:nvPr>
        </p:nvSpPr>
        <p:spPr>
          <a:xfrm>
            <a:off x="838200" y="1825625"/>
            <a:ext cx="11049000" cy="4701784"/>
          </a:xfrm>
        </p:spPr>
        <p:txBody>
          <a:bodyPr>
            <a:normAutofit/>
          </a:bodyPr>
          <a:lstStyle/>
          <a:p>
            <a:r>
              <a:rPr lang="en-US" sz="3000" dirty="0" smtClean="0">
                <a:latin typeface="Cambria" panose="02040503050406030204" pitchFamily="18" charset="0"/>
              </a:rPr>
              <a:t>H</a:t>
            </a:r>
            <a:r>
              <a:rPr lang="el-GR" sz="3000" dirty="0" smtClean="0">
                <a:latin typeface="Cambria" panose="02040503050406030204" pitchFamily="18" charset="0"/>
              </a:rPr>
              <a:t> </a:t>
            </a:r>
            <a:r>
              <a:rPr lang="el-GR" sz="3000" dirty="0">
                <a:latin typeface="Cambria" panose="02040503050406030204" pitchFamily="18" charset="0"/>
              </a:rPr>
              <a:t>γλώσσα είναι ο άνθρωπος και με τον λόγο και με ό,τι ο λόγος συνδέεται είναι που ο άνθρωπος κατασκεύασε εδώ και εκατοντάδες χιλιάδες χρόνια, αν όχι εκατομμύρια, όλο τον θαυμάσιο ανθρώπινο πολιτισμό για τον οποίο θα έπρεπε από κάθε άποψη να είμαστε </a:t>
            </a:r>
            <a:r>
              <a:rPr lang="el-GR" sz="3000" dirty="0" smtClean="0">
                <a:latin typeface="Cambria" panose="02040503050406030204" pitchFamily="18" charset="0"/>
              </a:rPr>
              <a:t>περήφανοι.</a:t>
            </a:r>
          </a:p>
          <a:p>
            <a:r>
              <a:rPr lang="el-GR" sz="3000" dirty="0" smtClean="0">
                <a:latin typeface="Cambria" panose="02040503050406030204" pitchFamily="18" charset="0"/>
              </a:rPr>
              <a:t>Σίγουρα απολαμβάνουμε το προϊόν του κόπου δισεκατομμυρίων γενεών που βελτίωσαν λιγάκι ή περισσότερο ό,τι </a:t>
            </a:r>
            <a:r>
              <a:rPr lang="el-GR" sz="3000" dirty="0" smtClean="0">
                <a:latin typeface="Cambria" panose="02040503050406030204" pitchFamily="18" charset="0"/>
              </a:rPr>
              <a:t>δωρεάν παρέλαβαν.</a:t>
            </a:r>
          </a:p>
          <a:p>
            <a:r>
              <a:rPr lang="el-GR" sz="3000" dirty="0" smtClean="0">
                <a:latin typeface="Cambria" panose="02040503050406030204" pitchFamily="18" charset="0"/>
              </a:rPr>
              <a:t>Και πιθανότατα δεν ήταν καν ενάρετοι.</a:t>
            </a:r>
            <a:endParaRPr lang="el-GR" sz="3000" dirty="0" smtClean="0">
              <a:latin typeface="Cambria" panose="02040503050406030204" pitchFamily="18" charset="0"/>
            </a:endParaRPr>
          </a:p>
          <a:p>
            <a:r>
              <a:rPr lang="el-GR" sz="3000" dirty="0" smtClean="0">
                <a:latin typeface="Cambria" panose="02040503050406030204" pitchFamily="18" charset="0"/>
              </a:rPr>
              <a:t>Αυτή είναι η πληροφορία που μας δίνει η πραγματικότητα. </a:t>
            </a:r>
            <a:endParaRPr lang="en-US" dirty="0"/>
          </a:p>
        </p:txBody>
      </p:sp>
    </p:spTree>
    <p:extLst>
      <p:ext uri="{BB962C8B-B14F-4D97-AF65-F5344CB8AC3E}">
        <p14:creationId xmlns:p14="http://schemas.microsoft.com/office/powerpoint/2010/main" val="1738457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mbria" panose="02040503050406030204" pitchFamily="18" charset="0"/>
              </a:rPr>
              <a:t>ΕΝ ΚΑΤΑΚΛΕΙΔΙ</a:t>
            </a:r>
            <a:r>
              <a:rPr lang="en-US" smtClean="0">
                <a:latin typeface="Cambria" panose="02040503050406030204" pitchFamily="18" charset="0"/>
              </a:rPr>
              <a:t>…</a:t>
            </a:r>
            <a:endParaRPr lang="en-US" dirty="0">
              <a:latin typeface="Cambria" panose="02040503050406030204" pitchFamily="18" charset="0"/>
            </a:endParaRPr>
          </a:p>
        </p:txBody>
      </p:sp>
      <p:sp>
        <p:nvSpPr>
          <p:cNvPr id="3" name="Θέση περιεχομένου 2"/>
          <p:cNvSpPr>
            <a:spLocks noGrp="1"/>
          </p:cNvSpPr>
          <p:nvPr>
            <p:ph idx="1"/>
          </p:nvPr>
        </p:nvSpPr>
        <p:spPr>
          <a:xfrm>
            <a:off x="838200" y="1825625"/>
            <a:ext cx="11049000" cy="4701784"/>
          </a:xfrm>
        </p:spPr>
        <p:txBody>
          <a:bodyPr>
            <a:normAutofit/>
          </a:bodyPr>
          <a:lstStyle/>
          <a:p>
            <a:r>
              <a:rPr lang="el-GR" sz="3300" dirty="0" smtClean="0">
                <a:latin typeface="Cambria" panose="02040503050406030204" pitchFamily="18" charset="0"/>
              </a:rPr>
              <a:t>Μετά </a:t>
            </a:r>
            <a:r>
              <a:rPr lang="el-GR" sz="3300" dirty="0">
                <a:latin typeface="Cambria" panose="02040503050406030204" pitchFamily="18" charset="0"/>
              </a:rPr>
              <a:t>από όλη αυτή την ενδεικτική μόνο περιδιάβαση και την παρακολούθηση της ανθρώπινης εξέλιξης, βιολογικής και πολιτισμικής, και όλα τα επιτεύγματα που έγιναν με τον λόγο </a:t>
            </a:r>
            <a:r>
              <a:rPr lang="el-GR" sz="3300" dirty="0" smtClean="0">
                <a:latin typeface="Cambria" panose="02040503050406030204" pitchFamily="18" charset="0"/>
              </a:rPr>
              <a:t>και </a:t>
            </a:r>
            <a:r>
              <a:rPr lang="el-GR" sz="3300" dirty="0">
                <a:latin typeface="Cambria" panose="02040503050406030204" pitchFamily="18" charset="0"/>
              </a:rPr>
              <a:t>μέσα από διαρκείς αντιξοότητες και πολλαπλές ταλαιπωρίες, καταλήγω προσωπικά στην διαπίστωση πως είναι τιμή μας που ανήκουμε στην μακρά σειρά του ανθρωπίνου είδους. </a:t>
            </a:r>
            <a:endParaRPr lang="el-GR" sz="3300" dirty="0" smtClean="0">
              <a:latin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426712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70900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6408" y="82613"/>
            <a:ext cx="10515600" cy="1325563"/>
          </a:xfrm>
        </p:spPr>
        <p:txBody>
          <a:bodyPr>
            <a:normAutofit/>
          </a:bodyPr>
          <a:lstStyle/>
          <a:p>
            <a:r>
              <a:rPr lang="el-GR" sz="3500" dirty="0" smtClean="0">
                <a:latin typeface="Cambria" panose="02040503050406030204" pitchFamily="18" charset="0"/>
              </a:rPr>
              <a:t>ΒΙΒΛΙΟΓΡΑΦΙΑ</a:t>
            </a:r>
            <a:endParaRPr lang="en-US" sz="3500" dirty="0">
              <a:latin typeface="Cambria" panose="02040503050406030204" pitchFamily="18" charset="0"/>
            </a:endParaRPr>
          </a:p>
        </p:txBody>
      </p:sp>
      <p:sp>
        <p:nvSpPr>
          <p:cNvPr id="3" name="Θέση περιεχομένου 2"/>
          <p:cNvSpPr>
            <a:spLocks noGrp="1"/>
          </p:cNvSpPr>
          <p:nvPr>
            <p:ph idx="1"/>
          </p:nvPr>
        </p:nvSpPr>
        <p:spPr>
          <a:xfrm>
            <a:off x="347472" y="1408176"/>
            <a:ext cx="11631168" cy="5266944"/>
          </a:xfrm>
        </p:spPr>
        <p:txBody>
          <a:bodyPr>
            <a:normAutofit fontScale="70000" lnSpcReduction="20000"/>
          </a:bodyPr>
          <a:lstStyle/>
          <a:p>
            <a:pPr marL="0" indent="0">
              <a:buNone/>
            </a:pPr>
            <a:r>
              <a:rPr lang="en-US" b="1" dirty="0" smtClean="0"/>
              <a:t>Brown</a:t>
            </a:r>
            <a:r>
              <a:rPr lang="en-US" dirty="0"/>
              <a:t>, Donald E. (1991). </a:t>
            </a:r>
            <a:r>
              <a:rPr lang="en-US" i="1" dirty="0"/>
              <a:t>Human universals</a:t>
            </a:r>
            <a:r>
              <a:rPr lang="en-US" dirty="0"/>
              <a:t>. Philadelphia: Temple University Press.</a:t>
            </a:r>
          </a:p>
          <a:p>
            <a:pPr marL="0" indent="0">
              <a:buNone/>
            </a:pPr>
            <a:r>
              <a:rPr lang="en-US" b="1" dirty="0" err="1"/>
              <a:t>Changizi</a:t>
            </a:r>
            <a:r>
              <a:rPr lang="en-US" dirty="0"/>
              <a:t>, Mark. (2011). </a:t>
            </a:r>
            <a:r>
              <a:rPr lang="en-US" i="1" dirty="0"/>
              <a:t>Harnessed: how language and music mimicked nature and transformed ape to man</a:t>
            </a:r>
            <a:r>
              <a:rPr lang="en-US" dirty="0"/>
              <a:t>. Dallas: </a:t>
            </a:r>
            <a:r>
              <a:rPr lang="en-US" dirty="0" err="1"/>
              <a:t>BenBella</a:t>
            </a:r>
            <a:r>
              <a:rPr lang="en-US" dirty="0"/>
              <a:t> Books. </a:t>
            </a:r>
          </a:p>
          <a:p>
            <a:pPr marL="0" indent="0">
              <a:buNone/>
            </a:pPr>
            <a:r>
              <a:rPr lang="en-US" b="1" dirty="0"/>
              <a:t>Deacon</a:t>
            </a:r>
            <a:r>
              <a:rPr lang="en-US" dirty="0"/>
              <a:t>, Terrence W. (1998). The Symbolic Species: The Co-evolution of Language and the Brain. New York: Norton.</a:t>
            </a:r>
          </a:p>
          <a:p>
            <a:pPr marL="0" indent="0">
              <a:buNone/>
            </a:pPr>
            <a:r>
              <a:rPr lang="en-US" b="1" dirty="0"/>
              <a:t>Ehrlich</a:t>
            </a:r>
            <a:r>
              <a:rPr lang="en-US" dirty="0"/>
              <a:t>, Paul R. (2002). </a:t>
            </a:r>
            <a:r>
              <a:rPr lang="en-US" i="1" dirty="0"/>
              <a:t>Human Natures: Genes, Cultures, and the Human Prospect</a:t>
            </a:r>
            <a:r>
              <a:rPr lang="en-US" dirty="0"/>
              <a:t>. Island Press. </a:t>
            </a:r>
          </a:p>
          <a:p>
            <a:pPr marL="0" indent="0">
              <a:buNone/>
            </a:pPr>
            <a:r>
              <a:rPr lang="en-US" b="1" dirty="0"/>
              <a:t>Hauser</a:t>
            </a:r>
            <a:r>
              <a:rPr lang="en-US" dirty="0"/>
              <a:t>, Marc D. and Tecumseh Fitch.  “What Are the Uniquely Human Components of the Language Faculty?”  </a:t>
            </a:r>
            <a:r>
              <a:rPr lang="en-US" i="1" dirty="0"/>
              <a:t>Language Evolution</a:t>
            </a:r>
            <a:r>
              <a:rPr lang="en-US" dirty="0"/>
              <a:t>.  Eds. M Christiansen and S. Kirby. Oxford:  Oxford University Press, 2003.</a:t>
            </a:r>
          </a:p>
          <a:p>
            <a:pPr marL="0" indent="0">
              <a:buNone/>
            </a:pPr>
            <a:r>
              <a:rPr lang="en-US" b="1" dirty="0"/>
              <a:t>Knight</a:t>
            </a:r>
            <a:r>
              <a:rPr lang="en-US" dirty="0"/>
              <a:t>, Chris (2010). Ulrich J </a:t>
            </a:r>
            <a:r>
              <a:rPr lang="en-US" b="1" dirty="0"/>
              <a:t>Frey</a:t>
            </a:r>
            <a:r>
              <a:rPr lang="en-US" dirty="0"/>
              <a:t>; Charlotte </a:t>
            </a:r>
            <a:r>
              <a:rPr lang="en-US" b="1" dirty="0" err="1"/>
              <a:t>Störmer</a:t>
            </a:r>
            <a:r>
              <a:rPr lang="en-US" dirty="0"/>
              <a:t>; Kai P </a:t>
            </a:r>
            <a:r>
              <a:rPr lang="en-US" b="1" dirty="0" err="1"/>
              <a:t>Willführ</a:t>
            </a:r>
            <a:r>
              <a:rPr lang="en-US" dirty="0"/>
              <a:t>, ed. </a:t>
            </a:r>
            <a:r>
              <a:rPr lang="en-US" i="1" dirty="0"/>
              <a:t>The origins of symbolic culture</a:t>
            </a:r>
            <a:r>
              <a:rPr lang="en-US" dirty="0"/>
              <a:t>. </a:t>
            </a:r>
            <a:r>
              <a:rPr lang="en-US" i="1" dirty="0"/>
              <a:t>Homo </a:t>
            </a:r>
            <a:r>
              <a:rPr lang="en-US" i="1" dirty="0" err="1"/>
              <a:t>novus</a:t>
            </a:r>
            <a:r>
              <a:rPr lang="en-US" i="1" dirty="0"/>
              <a:t> : a human without illusion</a:t>
            </a:r>
            <a:r>
              <a:rPr lang="en-US" dirty="0"/>
              <a:t> Berlin ; New York: Springer.</a:t>
            </a:r>
          </a:p>
          <a:p>
            <a:pPr marL="0" indent="0">
              <a:buNone/>
            </a:pPr>
            <a:r>
              <a:rPr lang="en-US" b="1" dirty="0" err="1"/>
              <a:t>Lakoff</a:t>
            </a:r>
            <a:r>
              <a:rPr lang="en-US" dirty="0"/>
              <a:t>, George and Rafael </a:t>
            </a:r>
            <a:r>
              <a:rPr lang="en-US" b="1" dirty="0"/>
              <a:t>Nunez</a:t>
            </a:r>
            <a:r>
              <a:rPr lang="en-US" dirty="0"/>
              <a:t>. (2001). </a:t>
            </a:r>
            <a:r>
              <a:rPr lang="en-US" i="1" dirty="0"/>
              <a:t>Where Mathematics Come From: How The Embodied Mind Brings Mathematics Into Being</a:t>
            </a:r>
            <a:r>
              <a:rPr lang="en-US" dirty="0"/>
              <a:t>. Basic books.</a:t>
            </a:r>
          </a:p>
          <a:p>
            <a:pPr marL="0" indent="0">
              <a:buNone/>
            </a:pPr>
            <a:r>
              <a:rPr lang="en-US" b="1" dirty="0" err="1"/>
              <a:t>Mcbrearty</a:t>
            </a:r>
            <a:r>
              <a:rPr lang="en-US" dirty="0"/>
              <a:t> (2000). The revolution that wasn’t: a new interpretation of the origin of modern human behavior.</a:t>
            </a:r>
          </a:p>
          <a:p>
            <a:pPr marL="0" indent="0">
              <a:buNone/>
            </a:pPr>
            <a:r>
              <a:rPr lang="en-US" b="1" dirty="0" err="1"/>
              <a:t>Mayell</a:t>
            </a:r>
            <a:r>
              <a:rPr lang="en-US" dirty="0"/>
              <a:t>, Hillary (2003). When Did "Modern" Behavior Emerge in Humans?</a:t>
            </a:r>
          </a:p>
          <a:p>
            <a:pPr marL="0" indent="0">
              <a:buNone/>
            </a:pPr>
            <a:r>
              <a:rPr lang="en-US" b="1" dirty="0" err="1"/>
              <a:t>Mufwene</a:t>
            </a:r>
            <a:r>
              <a:rPr lang="en-US" dirty="0"/>
              <a:t>, </a:t>
            </a:r>
            <a:r>
              <a:rPr lang="en-US" dirty="0" err="1"/>
              <a:t>Salikoko</a:t>
            </a:r>
            <a:r>
              <a:rPr lang="en-US" dirty="0"/>
              <a:t> (2012). The emergence of complexity in language: An evolutionary perspective. In </a:t>
            </a:r>
            <a:r>
              <a:rPr lang="en-US" i="1" dirty="0"/>
              <a:t>Complexity perspectives on language, communication, and society</a:t>
            </a:r>
            <a:r>
              <a:rPr lang="en-US" dirty="0"/>
              <a:t>, ed. by </a:t>
            </a:r>
            <a:r>
              <a:rPr lang="en-US" dirty="0" err="1"/>
              <a:t>Ángels</a:t>
            </a:r>
            <a:r>
              <a:rPr lang="en-US" dirty="0"/>
              <a:t> </a:t>
            </a:r>
            <a:r>
              <a:rPr lang="en-US" dirty="0" err="1"/>
              <a:t>Massip-Bonet</a:t>
            </a:r>
            <a:r>
              <a:rPr lang="en-US" dirty="0"/>
              <a:t> &amp; Albert </a:t>
            </a:r>
            <a:r>
              <a:rPr lang="en-US" dirty="0" err="1"/>
              <a:t>Bastardas-Boada</a:t>
            </a:r>
            <a:r>
              <a:rPr lang="en-US" dirty="0"/>
              <a:t>, 197-218. Springer </a:t>
            </a:r>
            <a:r>
              <a:rPr lang="en-US" dirty="0" err="1"/>
              <a:t>Verlag</a:t>
            </a:r>
            <a:r>
              <a:rPr lang="en-US" dirty="0"/>
              <a:t>.</a:t>
            </a:r>
          </a:p>
          <a:p>
            <a:pPr marL="0" indent="0">
              <a:buNone/>
            </a:pPr>
            <a:endParaRPr lang="en-US" dirty="0"/>
          </a:p>
        </p:txBody>
      </p:sp>
    </p:spTree>
    <p:extLst>
      <p:ext uri="{BB962C8B-B14F-4D97-AF65-F5344CB8AC3E}">
        <p14:creationId xmlns:p14="http://schemas.microsoft.com/office/powerpoint/2010/main" val="2854820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2425" y="365760"/>
            <a:ext cx="11571351" cy="5811203"/>
          </a:xfrm>
        </p:spPr>
        <p:txBody>
          <a:bodyPr>
            <a:noAutofit/>
          </a:bodyPr>
          <a:lstStyle/>
          <a:p>
            <a:pPr marL="0" indent="0">
              <a:buNone/>
            </a:pPr>
            <a:r>
              <a:rPr lang="en-US" sz="2000" b="1" dirty="0" err="1" smtClean="0"/>
              <a:t>Mufwene</a:t>
            </a:r>
            <a:r>
              <a:rPr lang="en-US" sz="2000" dirty="0"/>
              <a:t>, </a:t>
            </a:r>
            <a:r>
              <a:rPr lang="en-US" sz="2000" dirty="0" err="1"/>
              <a:t>Salikoko</a:t>
            </a:r>
            <a:r>
              <a:rPr lang="en-US" sz="2000" dirty="0"/>
              <a:t> (2013). Language as technology: Some questions that evolutionary linguistics should address. In </a:t>
            </a:r>
            <a:r>
              <a:rPr lang="en-US" sz="2000" i="1" dirty="0"/>
              <a:t>In search of Universal Grammar: From Norse to </a:t>
            </a:r>
            <a:r>
              <a:rPr lang="en-US" sz="2000" i="1" dirty="0" err="1"/>
              <a:t>Zoque</a:t>
            </a:r>
            <a:r>
              <a:rPr lang="en-US" sz="2000" dirty="0"/>
              <a:t>, ed. By </a:t>
            </a:r>
            <a:r>
              <a:rPr lang="en-US" sz="2000" dirty="0" err="1"/>
              <a:t>Terje</a:t>
            </a:r>
            <a:r>
              <a:rPr lang="en-US" sz="2000" dirty="0"/>
              <a:t> </a:t>
            </a:r>
            <a:r>
              <a:rPr lang="en-US" sz="2000" dirty="0" err="1"/>
              <a:t>Lohndal</a:t>
            </a:r>
            <a:r>
              <a:rPr lang="en-US" sz="2000" dirty="0"/>
              <a:t>, 327-358. John </a:t>
            </a:r>
            <a:r>
              <a:rPr lang="en-US" sz="2000" dirty="0" err="1"/>
              <a:t>Benjamins</a:t>
            </a:r>
            <a:r>
              <a:rPr lang="en-US" sz="2000" dirty="0"/>
              <a:t>.</a:t>
            </a:r>
          </a:p>
          <a:p>
            <a:pPr marL="0" indent="0">
              <a:buNone/>
            </a:pPr>
            <a:r>
              <a:rPr lang="en-US" sz="2000" b="1" dirty="0"/>
              <a:t>Pinker</a:t>
            </a:r>
            <a:r>
              <a:rPr lang="en-US" sz="2000" dirty="0"/>
              <a:t>, Steven. (1994). </a:t>
            </a:r>
            <a:r>
              <a:rPr lang="en-US" sz="2000" i="1" dirty="0"/>
              <a:t>The language instinct: How the mind creates language.</a:t>
            </a:r>
            <a:r>
              <a:rPr lang="en-US" sz="2000" dirty="0"/>
              <a:t> New York: William Morrow and Company.</a:t>
            </a:r>
          </a:p>
          <a:p>
            <a:pPr marL="0" indent="0">
              <a:buNone/>
            </a:pPr>
            <a:r>
              <a:rPr lang="en-US" sz="2000" b="1" dirty="0"/>
              <a:t>Pinker</a:t>
            </a:r>
            <a:r>
              <a:rPr lang="en-US" sz="2000" dirty="0"/>
              <a:t>, Steven., and </a:t>
            </a:r>
            <a:r>
              <a:rPr lang="en-US" sz="2000" b="1" dirty="0"/>
              <a:t>Bloom</a:t>
            </a:r>
            <a:r>
              <a:rPr lang="en-US" sz="2000" dirty="0"/>
              <a:t>, Peter. (1990). Natural language and natural selection. </a:t>
            </a:r>
            <a:r>
              <a:rPr lang="en-US" sz="2000" i="1" dirty="0"/>
              <a:t>Brain and Behavioral Sciences</a:t>
            </a:r>
            <a:r>
              <a:rPr lang="en-US" sz="2000" dirty="0"/>
              <a:t> 13: 707–727.</a:t>
            </a:r>
          </a:p>
          <a:p>
            <a:pPr marL="0" indent="0">
              <a:buNone/>
            </a:pPr>
            <a:r>
              <a:rPr lang="en-US" sz="2000" b="1" dirty="0"/>
              <a:t>Pinker</a:t>
            </a:r>
            <a:r>
              <a:rPr lang="en-US" sz="2000" dirty="0"/>
              <a:t>, Steven. (2011). </a:t>
            </a:r>
            <a:r>
              <a:rPr lang="en-US" sz="2000" i="1" dirty="0"/>
              <a:t>The Better Angels of our Nature: Why Violence Has Declined.</a:t>
            </a:r>
            <a:r>
              <a:rPr lang="en-US" sz="2000" dirty="0"/>
              <a:t> New York, Viking Press.</a:t>
            </a:r>
          </a:p>
          <a:p>
            <a:pPr marL="0" indent="0">
              <a:buNone/>
            </a:pPr>
            <a:r>
              <a:rPr lang="en-US" sz="2000" b="1" dirty="0" err="1"/>
              <a:t>Scharff</a:t>
            </a:r>
            <a:r>
              <a:rPr lang="en-US" sz="2000" b="1" dirty="0"/>
              <a:t>, </a:t>
            </a:r>
            <a:r>
              <a:rPr lang="en-US" sz="2000" dirty="0"/>
              <a:t>Constance</a:t>
            </a:r>
            <a:r>
              <a:rPr lang="en-US" sz="2000" b="1" dirty="0"/>
              <a:t>, </a:t>
            </a:r>
            <a:r>
              <a:rPr lang="en-US" sz="2000" dirty="0"/>
              <a:t>Angela</a:t>
            </a:r>
            <a:r>
              <a:rPr lang="en-US" sz="2000" b="1" dirty="0"/>
              <a:t> </a:t>
            </a:r>
            <a:r>
              <a:rPr lang="en-US" sz="2000" b="1" dirty="0" err="1"/>
              <a:t>Friederici</a:t>
            </a:r>
            <a:r>
              <a:rPr lang="en-US" sz="2000" b="1" dirty="0"/>
              <a:t>, </a:t>
            </a:r>
            <a:r>
              <a:rPr lang="en-US" sz="2000" dirty="0"/>
              <a:t>Michael</a:t>
            </a:r>
            <a:r>
              <a:rPr lang="en-US" sz="2000" b="1" dirty="0"/>
              <a:t> </a:t>
            </a:r>
            <a:r>
              <a:rPr lang="en-US" sz="2000" b="1" dirty="0" err="1"/>
              <a:t>Petrides</a:t>
            </a:r>
            <a:r>
              <a:rPr lang="en-US" sz="2000" b="1" dirty="0"/>
              <a:t>. </a:t>
            </a:r>
            <a:r>
              <a:rPr lang="en-US" sz="2000" dirty="0"/>
              <a:t>(2013). Neurobiology of human language and its evolution: Primate and </a:t>
            </a:r>
            <a:r>
              <a:rPr lang="en-US" sz="2000" dirty="0" err="1"/>
              <a:t>Nonprimate</a:t>
            </a:r>
            <a:r>
              <a:rPr lang="en-US" sz="2000" dirty="0"/>
              <a:t> perspectives. </a:t>
            </a:r>
            <a:r>
              <a:rPr lang="en-US" sz="2000" i="1" dirty="0"/>
              <a:t>Frontiers in Evolutionary Neuroscience</a:t>
            </a:r>
            <a:r>
              <a:rPr lang="en-US" sz="2000" dirty="0"/>
              <a:t> 5(1).</a:t>
            </a:r>
            <a:endParaRPr lang="en-US" sz="2000" b="1" dirty="0"/>
          </a:p>
          <a:p>
            <a:pPr marL="0" indent="0">
              <a:buNone/>
            </a:pPr>
            <a:r>
              <a:rPr lang="en-US" sz="2000" b="1" dirty="0"/>
              <a:t>Stanford</a:t>
            </a:r>
            <a:r>
              <a:rPr lang="en-US" sz="2000" dirty="0"/>
              <a:t>, Craig B. (2012). Chimpanzees and the Behavior </a:t>
            </a:r>
            <a:r>
              <a:rPr lang="en-US" sz="2000" dirty="0" err="1"/>
              <a:t>ofArdipithecus</a:t>
            </a:r>
            <a:r>
              <a:rPr lang="en-US" sz="2000" dirty="0"/>
              <a:t> </a:t>
            </a:r>
            <a:r>
              <a:rPr lang="en-US" sz="2000" dirty="0" err="1"/>
              <a:t>ramidus</a:t>
            </a:r>
            <a:r>
              <a:rPr lang="en-US" sz="2000" dirty="0"/>
              <a:t>*. </a:t>
            </a:r>
            <a:r>
              <a:rPr lang="en-US" sz="2000" i="1" dirty="0"/>
              <a:t>Annual Review of Anthropology</a:t>
            </a:r>
            <a:r>
              <a:rPr lang="en-US" sz="2000" dirty="0"/>
              <a:t> 41: 139.  </a:t>
            </a:r>
          </a:p>
          <a:p>
            <a:pPr marL="0" indent="0">
              <a:buNone/>
            </a:pPr>
            <a:r>
              <a:rPr lang="en-US" sz="2000" b="1" dirty="0" err="1"/>
              <a:t>Tallerman</a:t>
            </a:r>
            <a:r>
              <a:rPr lang="en-US" sz="2000" dirty="0"/>
              <a:t>, Maggie; Gibson, Kathleen Rita. (2012). </a:t>
            </a:r>
            <a:r>
              <a:rPr lang="en-US" sz="2000" i="1" dirty="0"/>
              <a:t>The Oxford handbook of language evolution</a:t>
            </a:r>
            <a:r>
              <a:rPr lang="en-US" sz="2000" dirty="0"/>
              <a:t>. Oxford ; New York: Oxford University Press.</a:t>
            </a:r>
          </a:p>
          <a:p>
            <a:pPr marL="0" indent="0">
              <a:buNone/>
            </a:pPr>
            <a:r>
              <a:rPr lang="en-US" sz="2000" b="1" dirty="0"/>
              <a:t>Rogers</a:t>
            </a:r>
            <a:r>
              <a:rPr lang="en-US" sz="2000" dirty="0"/>
              <a:t>, Henry. 2005. </a:t>
            </a:r>
            <a:r>
              <a:rPr lang="en-US" sz="2000" i="1" dirty="0"/>
              <a:t>Writing systems: a linguistic approach</a:t>
            </a:r>
            <a:r>
              <a:rPr lang="en-US" sz="2000" dirty="0"/>
              <a:t>. Oxford: Blackwell</a:t>
            </a:r>
          </a:p>
          <a:p>
            <a:pPr marL="0" indent="0">
              <a:buNone/>
            </a:pPr>
            <a:r>
              <a:rPr lang="el-GR" sz="2000" b="1" dirty="0" err="1"/>
              <a:t>Χιντήρογλου</a:t>
            </a:r>
            <a:r>
              <a:rPr lang="en-US" sz="2000" dirty="0"/>
              <a:t>, </a:t>
            </a:r>
            <a:r>
              <a:rPr lang="el-GR" sz="2000" dirty="0"/>
              <a:t>Χ</a:t>
            </a:r>
            <a:r>
              <a:rPr lang="en-US" sz="2000" dirty="0"/>
              <a:t>, </a:t>
            </a:r>
            <a:r>
              <a:rPr lang="el-GR" sz="2000" dirty="0"/>
              <a:t>Α</a:t>
            </a:r>
            <a:r>
              <a:rPr lang="en-US" sz="2000" dirty="0"/>
              <a:t>. </a:t>
            </a:r>
            <a:r>
              <a:rPr lang="el-GR" sz="2000" b="1" dirty="0"/>
              <a:t>Στάικου</a:t>
            </a:r>
            <a:r>
              <a:rPr lang="el-GR" sz="2000" dirty="0"/>
              <a:t> και Β</a:t>
            </a:r>
            <a:r>
              <a:rPr lang="en-US" sz="2000" dirty="0"/>
              <a:t>. </a:t>
            </a:r>
            <a:r>
              <a:rPr lang="el-GR" sz="2000" b="1" dirty="0" err="1"/>
              <a:t>Γκούτνερ</a:t>
            </a:r>
            <a:r>
              <a:rPr lang="en-US" sz="2000" dirty="0"/>
              <a:t>. </a:t>
            </a:r>
            <a:r>
              <a:rPr lang="el-GR" sz="2000" dirty="0"/>
              <a:t>(2003). </a:t>
            </a:r>
            <a:r>
              <a:rPr lang="el-GR" sz="2000" i="1" dirty="0"/>
              <a:t>Ηθολογία ζώων. Μια πρακτική προσέγγιση. </a:t>
            </a:r>
            <a:r>
              <a:rPr lang="en-US" sz="2000" dirty="0"/>
              <a:t>University Studio Press.</a:t>
            </a:r>
            <a:br>
              <a:rPr lang="en-US" sz="2000" dirty="0"/>
            </a:br>
            <a:endParaRPr lang="en-US" sz="2000" dirty="0"/>
          </a:p>
          <a:p>
            <a:pPr marL="0" indent="0">
              <a:buNone/>
            </a:pPr>
            <a:endParaRPr lang="en-US" sz="2000" dirty="0"/>
          </a:p>
        </p:txBody>
      </p:sp>
    </p:spTree>
    <p:extLst>
      <p:ext uri="{BB962C8B-B14F-4D97-AF65-F5344CB8AC3E}">
        <p14:creationId xmlns:p14="http://schemas.microsoft.com/office/powerpoint/2010/main" val="383310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3516" y="-154745"/>
            <a:ext cx="10515600" cy="1325563"/>
          </a:xfrm>
        </p:spPr>
        <p:txBody>
          <a:bodyPr/>
          <a:lstStyle/>
          <a:p>
            <a:r>
              <a:rPr lang="el-GR" dirty="0" smtClean="0"/>
              <a:t>Αυτό άλλωστε προτείνει και ο Σωκράτης…</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234" y="873956"/>
            <a:ext cx="10605326" cy="5965496"/>
          </a:xfrm>
        </p:spPr>
      </p:pic>
    </p:spTree>
    <p:extLst>
      <p:ext uri="{BB962C8B-B14F-4D97-AF65-F5344CB8AC3E}">
        <p14:creationId xmlns:p14="http://schemas.microsoft.com/office/powerpoint/2010/main" val="179955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7288" y="223457"/>
            <a:ext cx="10515600" cy="1325563"/>
          </a:xfrm>
        </p:spPr>
        <p:txBody>
          <a:bodyPr/>
          <a:lstStyle/>
          <a:p>
            <a:r>
              <a:rPr lang="el-GR" dirty="0" smtClean="0">
                <a:latin typeface="Cambria" panose="02040503050406030204" pitchFamily="18" charset="0"/>
              </a:rPr>
              <a:t>Γιατί…</a:t>
            </a:r>
            <a:endParaRPr lang="en-US" dirty="0">
              <a:latin typeface="Cambria" panose="02040503050406030204" pitchFamily="18" charset="0"/>
            </a:endParaRPr>
          </a:p>
        </p:txBody>
      </p:sp>
      <p:sp>
        <p:nvSpPr>
          <p:cNvPr id="3" name="Θέση περιεχομένου 2"/>
          <p:cNvSpPr>
            <a:spLocks noGrp="1"/>
          </p:cNvSpPr>
          <p:nvPr>
            <p:ph idx="1"/>
          </p:nvPr>
        </p:nvSpPr>
        <p:spPr>
          <a:xfrm>
            <a:off x="297288" y="1301539"/>
            <a:ext cx="11894711" cy="5061397"/>
          </a:xfrm>
        </p:spPr>
        <p:txBody>
          <a:bodyPr>
            <a:noAutofit/>
          </a:bodyPr>
          <a:lstStyle/>
          <a:p>
            <a:pPr marL="0" indent="0">
              <a:buNone/>
            </a:pPr>
            <a:r>
              <a:rPr lang="el-GR" sz="3000" dirty="0">
                <a:latin typeface="Cambria" panose="02040503050406030204" pitchFamily="18" charset="0"/>
              </a:rPr>
              <a:t>Γιατί στην έρευνα σημασία δεν έχει τόσο το τι εύλογο μπορούμε να πούμε </a:t>
            </a:r>
            <a:r>
              <a:rPr lang="el-GR" sz="3000" dirty="0" smtClean="0">
                <a:latin typeface="Cambria" panose="02040503050406030204" pitchFamily="18" charset="0"/>
              </a:rPr>
              <a:t>(που </a:t>
            </a:r>
            <a:r>
              <a:rPr lang="el-GR" sz="3000" dirty="0">
                <a:latin typeface="Cambria" panose="02040503050406030204" pitchFamily="18" charset="0"/>
              </a:rPr>
              <a:t>είναι γνωστό ότι απασχόλησε το θέμα διάφορους πολιτισμούς με τη μορφή του </a:t>
            </a:r>
            <a:r>
              <a:rPr lang="el-GR" sz="3000" dirty="0" smtClean="0">
                <a:latin typeface="Cambria" panose="02040503050406030204" pitchFamily="18" charset="0"/>
              </a:rPr>
              <a:t>μύθου), </a:t>
            </a:r>
          </a:p>
          <a:p>
            <a:pPr marL="0" indent="0">
              <a:buNone/>
            </a:pPr>
            <a:r>
              <a:rPr lang="el-GR" sz="3000" dirty="0" smtClean="0">
                <a:latin typeface="Cambria" panose="02040503050406030204" pitchFamily="18" charset="0"/>
              </a:rPr>
              <a:t>αλλά:</a:t>
            </a:r>
          </a:p>
          <a:p>
            <a:r>
              <a:rPr lang="el-GR" sz="3000" dirty="0" smtClean="0">
                <a:latin typeface="Cambria" panose="02040503050406030204" pitchFamily="18" charset="0"/>
              </a:rPr>
              <a:t>πως </a:t>
            </a:r>
            <a:r>
              <a:rPr lang="el-GR" sz="3000" dirty="0">
                <a:latin typeface="Cambria" panose="02040503050406030204" pitchFamily="18" charset="0"/>
              </a:rPr>
              <a:t>μπορούμε να το στηρίξουμε με δεδομένα, </a:t>
            </a:r>
            <a:endParaRPr lang="el-GR" sz="3000" dirty="0" smtClean="0">
              <a:latin typeface="Cambria" panose="02040503050406030204" pitchFamily="18" charset="0"/>
            </a:endParaRPr>
          </a:p>
          <a:p>
            <a:r>
              <a:rPr lang="el-GR" sz="3000" dirty="0" smtClean="0">
                <a:latin typeface="Cambria" panose="02040503050406030204" pitchFamily="18" charset="0"/>
              </a:rPr>
              <a:t>μέχρι </a:t>
            </a:r>
            <a:r>
              <a:rPr lang="el-GR" sz="3000" dirty="0">
                <a:latin typeface="Cambria" panose="02040503050406030204" pitchFamily="18" charset="0"/>
              </a:rPr>
              <a:t>ποιο σημείο μπορούμε να το στηρίξουμε και </a:t>
            </a:r>
            <a:endParaRPr lang="el-GR" sz="3000" dirty="0" smtClean="0">
              <a:latin typeface="Cambria" panose="02040503050406030204" pitchFamily="18" charset="0"/>
            </a:endParaRPr>
          </a:p>
          <a:p>
            <a:r>
              <a:rPr lang="el-GR" sz="3000" dirty="0" smtClean="0">
                <a:latin typeface="Cambria" panose="02040503050406030204" pitchFamily="18" charset="0"/>
              </a:rPr>
              <a:t>για </a:t>
            </a:r>
            <a:r>
              <a:rPr lang="el-GR" sz="3000" dirty="0">
                <a:latin typeface="Cambria" panose="02040503050406030204" pitchFamily="18" charset="0"/>
              </a:rPr>
              <a:t>πόσο καιρό μπορούμε να το </a:t>
            </a:r>
            <a:r>
              <a:rPr lang="el-GR" sz="3000" dirty="0" smtClean="0">
                <a:latin typeface="Cambria" panose="02040503050406030204" pitchFamily="18" charset="0"/>
              </a:rPr>
              <a:t>στηρίξουμε</a:t>
            </a:r>
            <a:r>
              <a:rPr lang="en-US" sz="3000" dirty="0" smtClean="0">
                <a:latin typeface="Cambria" panose="02040503050406030204" pitchFamily="18" charset="0"/>
              </a:rPr>
              <a:t>.</a:t>
            </a:r>
            <a:r>
              <a:rPr lang="el-GR" sz="3000" dirty="0" smtClean="0">
                <a:latin typeface="Cambria" panose="02040503050406030204" pitchFamily="18" charset="0"/>
              </a:rPr>
              <a:t> </a:t>
            </a:r>
          </a:p>
          <a:p>
            <a:pPr marL="0" indent="0">
              <a:buNone/>
            </a:pPr>
            <a:endParaRPr lang="el-GR" sz="3000" dirty="0">
              <a:latin typeface="Cambria" panose="02040503050406030204" pitchFamily="18" charset="0"/>
            </a:endParaRPr>
          </a:p>
          <a:p>
            <a:pPr marL="0" indent="0">
              <a:buNone/>
            </a:pPr>
            <a:r>
              <a:rPr lang="el-GR" sz="3000" dirty="0" smtClean="0">
                <a:latin typeface="Cambria" panose="02040503050406030204" pitchFamily="18" charset="0"/>
              </a:rPr>
              <a:t>Εφόσον </a:t>
            </a:r>
            <a:r>
              <a:rPr lang="el-GR" sz="3000" dirty="0">
                <a:latin typeface="Cambria" panose="02040503050406030204" pitchFamily="18" charset="0"/>
              </a:rPr>
              <a:t>κάθε ανατροπή είναι πιθανή ενόψει νέων δεδομένων, αλλά και επιθυμητή αν μας φέρνει πλησιέστερα στην αλήθεια και στην εγκυρότερη γνώση για το κάθε τι.</a:t>
            </a:r>
            <a:endParaRPr lang="en-US" sz="3000" dirty="0">
              <a:latin typeface="Cambria" panose="02040503050406030204" pitchFamily="18" charset="0"/>
            </a:endParaRPr>
          </a:p>
          <a:p>
            <a:pPr marL="0" indent="0">
              <a:buNone/>
            </a:pPr>
            <a:endParaRPr lang="en-US" sz="3000" dirty="0"/>
          </a:p>
        </p:txBody>
      </p:sp>
    </p:spTree>
    <p:extLst>
      <p:ext uri="{BB962C8B-B14F-4D97-AF65-F5344CB8AC3E}">
        <p14:creationId xmlns:p14="http://schemas.microsoft.com/office/powerpoint/2010/main" val="32052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018" y="0"/>
            <a:ext cx="10515600" cy="1325563"/>
          </a:xfrm>
        </p:spPr>
        <p:txBody>
          <a:bodyPr/>
          <a:lstStyle/>
          <a:p>
            <a:r>
              <a:rPr lang="el-GR" dirty="0" smtClean="0">
                <a:solidFill>
                  <a:srgbClr val="760000"/>
                </a:solidFill>
                <a:latin typeface="Cambria" panose="02040503050406030204" pitchFamily="18" charset="0"/>
              </a:rPr>
              <a:t>Στη σημερινή παρουσίαση θα δούμε…</a:t>
            </a:r>
            <a:endParaRPr lang="en-US" dirty="0">
              <a:solidFill>
                <a:srgbClr val="760000"/>
              </a:solidFill>
              <a:latin typeface="Cambria" panose="02040503050406030204" pitchFamily="18" charset="0"/>
            </a:endParaRPr>
          </a:p>
        </p:txBody>
      </p:sp>
      <p:sp>
        <p:nvSpPr>
          <p:cNvPr id="3" name="Θέση περιεχομένου 2"/>
          <p:cNvSpPr>
            <a:spLocks noGrp="1"/>
          </p:cNvSpPr>
          <p:nvPr>
            <p:ph idx="1"/>
          </p:nvPr>
        </p:nvSpPr>
        <p:spPr>
          <a:xfrm>
            <a:off x="296213" y="1055078"/>
            <a:ext cx="11578107" cy="5526026"/>
          </a:xfrm>
        </p:spPr>
        <p:txBody>
          <a:bodyPr>
            <a:normAutofit fontScale="92500" lnSpcReduction="10000"/>
          </a:bodyPr>
          <a:lstStyle/>
          <a:p>
            <a:pPr marL="0" indent="0">
              <a:buNone/>
            </a:pPr>
            <a:r>
              <a:rPr lang="el-GR" b="1" dirty="0" smtClean="0">
                <a:latin typeface="Cambria" panose="02040503050406030204" pitchFamily="18" charset="0"/>
              </a:rPr>
              <a:t>(</a:t>
            </a:r>
            <a:r>
              <a:rPr lang="en-US" sz="3200" b="1" dirty="0" err="1">
                <a:latin typeface="Cambria" panose="02040503050406030204" pitchFamily="18" charset="0"/>
              </a:rPr>
              <a:t>i</a:t>
            </a:r>
            <a:r>
              <a:rPr lang="el-GR" sz="3200" b="1" dirty="0">
                <a:latin typeface="Cambria" panose="02040503050406030204" pitchFamily="18" charset="0"/>
              </a:rPr>
              <a:t>)</a:t>
            </a:r>
            <a:r>
              <a:rPr lang="el-GR" sz="3200" dirty="0">
                <a:latin typeface="Cambria" panose="02040503050406030204" pitchFamily="18" charset="0"/>
              </a:rPr>
              <a:t> τι στοιχεία έχουμε σήμερα για την παλαιότητα της ανθρώπινης </a:t>
            </a:r>
            <a:r>
              <a:rPr lang="el-GR" sz="3200" dirty="0" smtClean="0">
                <a:latin typeface="Cambria" panose="02040503050406030204" pitchFamily="18" charset="0"/>
              </a:rPr>
              <a:t>ομιλίας</a:t>
            </a:r>
            <a:r>
              <a:rPr lang="en-US" sz="3200" dirty="0" smtClean="0">
                <a:latin typeface="Cambria" panose="02040503050406030204" pitchFamily="18" charset="0"/>
              </a:rPr>
              <a:t>, </a:t>
            </a:r>
            <a:r>
              <a:rPr lang="el-GR" sz="3200" dirty="0" smtClean="0">
                <a:latin typeface="Cambria" panose="02040503050406030204" pitchFamily="18" charset="0"/>
              </a:rPr>
              <a:t>με </a:t>
            </a:r>
            <a:r>
              <a:rPr lang="el-GR" sz="3200" dirty="0">
                <a:latin typeface="Cambria" panose="02040503050406030204" pitchFamily="18" charset="0"/>
              </a:rPr>
              <a:t>τι άλλο </a:t>
            </a:r>
            <a:r>
              <a:rPr lang="el-GR" sz="3200" dirty="0" smtClean="0">
                <a:latin typeface="Cambria" panose="02040503050406030204" pitchFamily="18" charset="0"/>
              </a:rPr>
              <a:t>συνδέεται, </a:t>
            </a:r>
            <a:endParaRPr lang="en-US" sz="3200" dirty="0" smtClean="0">
              <a:latin typeface="Cambria" panose="02040503050406030204" pitchFamily="18" charset="0"/>
            </a:endParaRPr>
          </a:p>
          <a:p>
            <a:pPr marL="0" indent="0">
              <a:buNone/>
            </a:pPr>
            <a:r>
              <a:rPr lang="el-GR" sz="3200" b="1" dirty="0" smtClean="0">
                <a:latin typeface="Cambria" panose="02040503050406030204" pitchFamily="18" charset="0"/>
              </a:rPr>
              <a:t>(</a:t>
            </a:r>
            <a:r>
              <a:rPr lang="en-US" sz="3200" b="1" dirty="0">
                <a:latin typeface="Cambria" panose="02040503050406030204" pitchFamily="18" charset="0"/>
              </a:rPr>
              <a:t>ii</a:t>
            </a:r>
            <a:r>
              <a:rPr lang="el-GR" sz="3200" b="1" dirty="0">
                <a:latin typeface="Cambria" panose="02040503050406030204" pitchFamily="18" charset="0"/>
              </a:rPr>
              <a:t>)</a:t>
            </a:r>
            <a:r>
              <a:rPr lang="el-GR" sz="3200" dirty="0">
                <a:latin typeface="Cambria" panose="02040503050406030204" pitchFamily="18" charset="0"/>
              </a:rPr>
              <a:t> πως διαφοροποιείται από τα συστήματα επικοινωνίας των ζώων</a:t>
            </a:r>
            <a:endParaRPr lang="en-US" sz="3200" dirty="0">
              <a:latin typeface="Cambria" panose="02040503050406030204" pitchFamily="18" charset="0"/>
            </a:endParaRPr>
          </a:p>
          <a:p>
            <a:pPr marL="0" indent="0">
              <a:buNone/>
            </a:pPr>
            <a:r>
              <a:rPr lang="el-GR" sz="3200" b="1" dirty="0" smtClean="0">
                <a:latin typeface="Cambria" panose="02040503050406030204" pitchFamily="18" charset="0"/>
              </a:rPr>
              <a:t>(</a:t>
            </a:r>
            <a:r>
              <a:rPr lang="en-US" sz="3200" b="1" dirty="0">
                <a:latin typeface="Cambria" panose="02040503050406030204" pitchFamily="18" charset="0"/>
              </a:rPr>
              <a:t>iii</a:t>
            </a:r>
            <a:r>
              <a:rPr lang="el-GR" sz="3200" b="1" dirty="0">
                <a:latin typeface="Cambria" panose="02040503050406030204" pitchFamily="18" charset="0"/>
              </a:rPr>
              <a:t>)</a:t>
            </a:r>
            <a:r>
              <a:rPr lang="el-GR" sz="3200" dirty="0">
                <a:latin typeface="Cambria" panose="02040503050406030204" pitchFamily="18" charset="0"/>
              </a:rPr>
              <a:t> τι μπορούμε να πούμε για την </a:t>
            </a:r>
            <a:r>
              <a:rPr lang="el-GR" sz="3200" dirty="0" err="1" smtClean="0">
                <a:latin typeface="Cambria" panose="02040503050406030204" pitchFamily="18" charset="0"/>
              </a:rPr>
              <a:t>γλωσσοποικιλότητα</a:t>
            </a:r>
            <a:endParaRPr lang="el-GR" sz="3200" dirty="0">
              <a:latin typeface="Cambria" panose="02040503050406030204" pitchFamily="18" charset="0"/>
            </a:endParaRPr>
          </a:p>
          <a:p>
            <a:pPr marL="0" indent="0">
              <a:buNone/>
            </a:pPr>
            <a:r>
              <a:rPr lang="el-GR" sz="3200" b="1" dirty="0" smtClean="0">
                <a:latin typeface="Cambria" panose="02040503050406030204" pitchFamily="18" charset="0"/>
              </a:rPr>
              <a:t>(</a:t>
            </a:r>
            <a:r>
              <a:rPr lang="en-US" sz="3200" b="1" dirty="0" err="1" smtClean="0">
                <a:latin typeface="Cambria" panose="02040503050406030204" pitchFamily="18" charset="0"/>
              </a:rPr>
              <a:t>i</a:t>
            </a:r>
            <a:r>
              <a:rPr lang="el-GR" sz="3200" b="1" dirty="0" smtClean="0">
                <a:latin typeface="Cambria" panose="02040503050406030204" pitchFamily="18" charset="0"/>
              </a:rPr>
              <a:t>v</a:t>
            </a:r>
            <a:r>
              <a:rPr lang="el-GR" sz="3200" b="1" dirty="0">
                <a:latin typeface="Cambria" panose="02040503050406030204" pitchFamily="18" charset="0"/>
              </a:rPr>
              <a:t>) </a:t>
            </a:r>
            <a:r>
              <a:rPr lang="el-GR" sz="3200" dirty="0">
                <a:latin typeface="Cambria" panose="02040503050406030204" pitchFamily="18" charset="0"/>
              </a:rPr>
              <a:t>την τρέχουσα άποψη στην έρευνα για τη γλώσσα ως τεχνολογία (</a:t>
            </a:r>
            <a:r>
              <a:rPr lang="el-GR" sz="3200" dirty="0" err="1">
                <a:latin typeface="Cambria" panose="02040503050406030204" pitchFamily="18" charset="0"/>
              </a:rPr>
              <a:t>Changizi</a:t>
            </a:r>
            <a:r>
              <a:rPr lang="el-GR" sz="3200" dirty="0">
                <a:latin typeface="Cambria" panose="02040503050406030204" pitchFamily="18" charset="0"/>
              </a:rPr>
              <a:t> 2011, </a:t>
            </a:r>
            <a:r>
              <a:rPr lang="el-GR" sz="3200" dirty="0" err="1">
                <a:latin typeface="Cambria" panose="02040503050406030204" pitchFamily="18" charset="0"/>
              </a:rPr>
              <a:t>Mufwene</a:t>
            </a:r>
            <a:r>
              <a:rPr lang="el-GR" sz="3200" dirty="0">
                <a:latin typeface="Cambria" panose="02040503050406030204" pitchFamily="18" charset="0"/>
              </a:rPr>
              <a:t> 2012) </a:t>
            </a:r>
            <a:endParaRPr lang="en-US" sz="3200" dirty="0">
              <a:latin typeface="Cambria" panose="02040503050406030204" pitchFamily="18" charset="0"/>
            </a:endParaRPr>
          </a:p>
          <a:p>
            <a:pPr marL="0" indent="0">
              <a:buNone/>
            </a:pPr>
            <a:r>
              <a:rPr lang="el-GR" sz="3200" b="1" dirty="0" smtClean="0">
                <a:latin typeface="Cambria" panose="02040503050406030204" pitchFamily="18" charset="0"/>
              </a:rPr>
              <a:t>(</a:t>
            </a:r>
            <a:r>
              <a:rPr lang="en-US" sz="3200" b="1" dirty="0" smtClean="0">
                <a:latin typeface="Cambria" panose="02040503050406030204" pitchFamily="18" charset="0"/>
              </a:rPr>
              <a:t>v</a:t>
            </a:r>
            <a:r>
              <a:rPr lang="el-GR" sz="3200" b="1" dirty="0" smtClean="0">
                <a:latin typeface="Cambria" panose="02040503050406030204" pitchFamily="18" charset="0"/>
              </a:rPr>
              <a:t>)</a:t>
            </a:r>
            <a:r>
              <a:rPr lang="el-GR" sz="3200" dirty="0">
                <a:latin typeface="Cambria" panose="02040503050406030204" pitchFamily="18" charset="0"/>
              </a:rPr>
              <a:t> </a:t>
            </a:r>
            <a:r>
              <a:rPr lang="el-GR" sz="3200" dirty="0" smtClean="0">
                <a:latin typeface="Cambria" panose="02040503050406030204" pitchFamily="18" charset="0"/>
              </a:rPr>
              <a:t>τη </a:t>
            </a:r>
            <a:r>
              <a:rPr lang="el-GR" sz="3200" dirty="0">
                <a:latin typeface="Cambria" panose="02040503050406030204" pitchFamily="18" charset="0"/>
              </a:rPr>
              <a:t>σχέση γλώσσας και γραφής, πότε έχουμε στοιχεία για την επινόηση της </a:t>
            </a:r>
            <a:r>
              <a:rPr lang="el-GR" sz="3200" dirty="0" smtClean="0">
                <a:latin typeface="Cambria" panose="02040503050406030204" pitchFamily="18" charset="0"/>
              </a:rPr>
              <a:t>γραφής και </a:t>
            </a:r>
            <a:r>
              <a:rPr lang="el-GR" sz="3200" dirty="0">
                <a:latin typeface="Cambria" panose="02040503050406030204" pitchFamily="18" charset="0"/>
              </a:rPr>
              <a:t>την πολύ μεγάλη σημασία που φαίνεται να είχε η διάδοση της γραφής και του αλφαβητισμού-</a:t>
            </a:r>
            <a:r>
              <a:rPr lang="el-GR" sz="3200" dirty="0" err="1">
                <a:latin typeface="Cambria" panose="02040503050406030204" pitchFamily="18" charset="0"/>
              </a:rPr>
              <a:t>γραμματισμού</a:t>
            </a:r>
            <a:r>
              <a:rPr lang="el-GR" sz="3200" dirty="0">
                <a:latin typeface="Cambria" panose="02040503050406030204" pitchFamily="18" charset="0"/>
              </a:rPr>
              <a:t> </a:t>
            </a:r>
            <a:r>
              <a:rPr lang="el-GR" sz="3200" dirty="0" smtClean="0">
                <a:latin typeface="Cambria" panose="02040503050406030204" pitchFamily="18" charset="0"/>
              </a:rPr>
              <a:t>στον </a:t>
            </a:r>
            <a:r>
              <a:rPr lang="el-GR" sz="3200" dirty="0">
                <a:latin typeface="Cambria" panose="02040503050406030204" pitchFamily="18" charset="0"/>
              </a:rPr>
              <a:t>εξευγενισμό της ανθρώπινης συμπεριφοράς και τη </a:t>
            </a:r>
            <a:r>
              <a:rPr lang="el-GR" sz="3200" dirty="0" smtClean="0">
                <a:latin typeface="Cambria" panose="02040503050406030204" pitchFamily="18" charset="0"/>
              </a:rPr>
              <a:t>θεαματική και </a:t>
            </a:r>
            <a:r>
              <a:rPr lang="el-GR" sz="3200" dirty="0">
                <a:latin typeface="Cambria" panose="02040503050406030204" pitchFamily="18" charset="0"/>
              </a:rPr>
              <a:t>προοδευτική μείωση όλων των μορφών σωματικής βίας (</a:t>
            </a:r>
            <a:r>
              <a:rPr lang="el-GR" sz="3200" dirty="0" err="1">
                <a:latin typeface="Cambria" panose="02040503050406030204" pitchFamily="18" charset="0"/>
              </a:rPr>
              <a:t>ενδοκοινωνικής</a:t>
            </a:r>
            <a:r>
              <a:rPr lang="el-GR" sz="3200" dirty="0">
                <a:latin typeface="Cambria" panose="02040503050406030204" pitchFamily="18" charset="0"/>
              </a:rPr>
              <a:t> και </a:t>
            </a:r>
            <a:r>
              <a:rPr lang="el-GR" sz="3200" dirty="0" err="1">
                <a:latin typeface="Cambria" panose="02040503050406030204" pitchFamily="18" charset="0"/>
              </a:rPr>
              <a:t>διακοινωνικής</a:t>
            </a:r>
            <a:r>
              <a:rPr lang="el-GR" sz="3200" dirty="0">
                <a:latin typeface="Cambria" panose="02040503050406030204" pitchFamily="18" charset="0"/>
              </a:rPr>
              <a:t>) (</a:t>
            </a:r>
            <a:r>
              <a:rPr lang="el-GR" sz="3200" dirty="0" err="1">
                <a:latin typeface="Cambria" panose="02040503050406030204" pitchFamily="18" charset="0"/>
              </a:rPr>
              <a:t>Pinker</a:t>
            </a:r>
            <a:r>
              <a:rPr lang="el-GR" sz="3200" dirty="0">
                <a:latin typeface="Cambria" panose="02040503050406030204" pitchFamily="18" charset="0"/>
              </a:rPr>
              <a:t> 2012).</a:t>
            </a:r>
            <a:endParaRPr lang="en-US" sz="3200" dirty="0">
              <a:latin typeface="Cambria" panose="02040503050406030204" pitchFamily="18" charset="0"/>
            </a:endParaRPr>
          </a:p>
        </p:txBody>
      </p:sp>
    </p:spTree>
    <p:extLst>
      <p:ext uri="{BB962C8B-B14F-4D97-AF65-F5344CB8AC3E}">
        <p14:creationId xmlns:p14="http://schemas.microsoft.com/office/powerpoint/2010/main" val="12918665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3382</Words>
  <Application>Microsoft Office PowerPoint</Application>
  <PresentationFormat>Ευρεία οθόνη</PresentationFormat>
  <Paragraphs>238</Paragraphs>
  <Slides>64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64</vt:i4>
      </vt:variant>
    </vt:vector>
  </HeadingPairs>
  <TitlesOfParts>
    <vt:vector size="71" baseType="lpstr">
      <vt:lpstr>Arial</vt:lpstr>
      <vt:lpstr>Calibri</vt:lpstr>
      <vt:lpstr>Calibri Light</vt:lpstr>
      <vt:lpstr>Cambria</vt:lpstr>
      <vt:lpstr>Palatino Linotype</vt:lpstr>
      <vt:lpstr>Wingdings</vt:lpstr>
      <vt:lpstr>Θέμα του Office</vt:lpstr>
      <vt:lpstr>Σύλλογος Αρχαίας Ελληνικής Φιλοσοφίας «σὺν Ἀθηνᾷ» 1ο Πανελλήνιο Συνέδριο Επιστημολογίας «Αναζητώντας την χαμένη ενότητα της γνώσης» </vt:lpstr>
      <vt:lpstr>Η ΣΗΜΑΣΙΑ ΤΗΣ ΕΝΟΤΗΤΑΣ ΤΗΣ ΓΝΩΣΗΣ</vt:lpstr>
      <vt:lpstr>Αν δεν υπήρχε…</vt:lpstr>
      <vt:lpstr>Αν δεν υπήρχε…</vt:lpstr>
      <vt:lpstr>Αν δεν υπήρχε…</vt:lpstr>
      <vt:lpstr>Συνεπώς…</vt:lpstr>
      <vt:lpstr>Αυτό άλλωστε προτείνει και ο Σωκράτης…</vt:lpstr>
      <vt:lpstr>Γιατί…</vt:lpstr>
      <vt:lpstr>Στη σημερινή παρουσίαση θα δούμε…</vt:lpstr>
      <vt:lpstr>Société de Linguistique de Paris</vt:lpstr>
      <vt:lpstr>ΠΑΛΑΙΟΑΝΘΡΩΠΟΛΟΓΙΚΑ ΕΥΡΗΜΑΤΑ</vt:lpstr>
      <vt:lpstr>Μοντέρνα συμπεριφορά</vt:lpstr>
      <vt:lpstr>Μοντέρνα συμπεριφορά</vt:lpstr>
      <vt:lpstr>Μοντέρνα συμπεριφορά</vt:lpstr>
      <vt:lpstr>Πόσο μοντέρνα είναι η μοντέρνα συμπεριφορά.. (τουλάχιστον πριν 300.000 πριν)</vt:lpstr>
      <vt:lpstr>Συγκεκριμένα:</vt:lpstr>
      <vt:lpstr>Έκφανση του συμβολικού λογισμού</vt:lpstr>
      <vt:lpstr>Η γλώσσα είναι σύμβολο (ήχος-νόημα)</vt:lpstr>
      <vt:lpstr>Τα 5 B (στα αγγλικά): μοντέρνα συμπεριφορά</vt:lpstr>
      <vt:lpstr>ΠΑΛΑΙΟΑΝΘΡΩΠΟΛΟΓΙΚΑ ΕΥΡΗΜΑΤΑ</vt:lpstr>
      <vt:lpstr>ΠΑΛΑΙΟΑΝΘΡΩΠΟΛΟΓΙΚΑ ΕΥΡΗΜΑΤΑ</vt:lpstr>
      <vt:lpstr>ΠΑΛΑΙΟΑΝΘΡΩΠΟΛΟΓΙΚΑ ΕΥΡΗΜΑΤΑ</vt:lpstr>
      <vt:lpstr>ΠΑΛΑΙΟΑΝΘΡΩΠΟΛΟΓΙΚΑ ΕΥΡΗΜΑΤΑ</vt:lpstr>
      <vt:lpstr>ΠΑΛΑΙΟΑΝΘΡΩΠΟΛΟΓΙΚΑ ΕΥΡΗΜΑΤΑ</vt:lpstr>
      <vt:lpstr>ΛΟΙΠΑ ΠΑΛΑΙΟΝΤΟΛΟΓΙΚΑ ΕΥΡΗΜΑΤΑ </vt:lpstr>
      <vt:lpstr>ΓΛΩΣΣΑ ΚΑΙ ΜΑΘΗΜΑΤΙΚΑ </vt:lpstr>
      <vt:lpstr>ΓΛΩΣΣΑ ΚΑΙ ΜΑΘΗΜΑΤΙΚΑ </vt:lpstr>
      <vt:lpstr>ΓΛΩΣΣΑ ΚΑΙ ΜΑΘΗΜΑΤΙΚΑ </vt:lpstr>
      <vt:lpstr>ΔΙΑΦΟΡΟΠΟΙΗΣΗ ΓΛΩΣΣΑΣ ΑΠΟ ΤΑ ΣΥΣΤΗΜΑΤΑ ΕΠΙΚΟΙΝΩΝΙΑΣ ΤΩΝ ΖΩΩΝ </vt:lpstr>
      <vt:lpstr>ΔΙΑΦΟΡΟΠΟΙΗΣΗ ΓΛΩΣΣΑΣ ΑΠΟ ΤΑ ΣΥΣΤΗΜΑΤΑ ΕΠΙΚΟΙΝΩΝΙΑΣ ΤΩΝ ΖΩΩΝ </vt:lpstr>
      <vt:lpstr>ΔΙΑΦΟΡΟΠΟΙΗΣΗ ΓΛΩΣΣΑΣ ΑΠΟ ΤΑ ΣΥΣΤΗΜΑΤΑ ΕΠΙΚΟΙΝΩΝΙΑΣ ΤΩΝ ΖΩΩΝ </vt:lpstr>
      <vt:lpstr>ΔΙΑΦΟΡΟΠΟΙΗΣΗ ΓΛΩΣΣΑΣ ΑΠΟ ΤΑ ΣΥΣΤΗΜΑΤΑ ΕΠΙΚΟΙΝΩΝΙΑΣ ΤΩΝ ΖΩΩΝ </vt:lpstr>
      <vt:lpstr>ΓΕΝΕΣΗ ΤΗΣ ΙΣΤΟΡΙΚΗΣ ΓΛΩΣΣΟΛΟΓΙΑΣ ΚΑΙ ΓΛΩΣΣΟΠΟΙΚΙΛΟΤΗΤΑ</vt:lpstr>
      <vt:lpstr>ΓΕΝΕΣΗ ΤΗΣ ΙΣΤΟΡΙΚΗΣ ΓΛΩΣΣΟΛΟΓΙΑΣ</vt:lpstr>
      <vt:lpstr>ΓΛΩΣΣΟΠΟΙΚΙΛΟΤΗΤΑ</vt:lpstr>
      <vt:lpstr>ΑΠΕΙΚΟΝΙΣΗ ΤΗΣ ΙΝΔΟΕΥΡΩΠΑΪΚΗΣ ΟΙΚΟΓΕΝΕΙΑΣ ΓΛΩΣΣΩΝ</vt:lpstr>
      <vt:lpstr>ΓΛΩΣΣΟΠΟΙΚΙΛΟΤΗΤΑ</vt:lpstr>
      <vt:lpstr>ΓΙΑΤΙ ΓΛΩΣΣΙΚΗ ΠΟΙΚΙΛΙΑ;</vt:lpstr>
      <vt:lpstr>ΓΙΑΤΙ ΓΛΩΣΣΙΚΗ ΠΟΙΚΙΛΙΑ;</vt:lpstr>
      <vt:lpstr>ΓΙΑΤΙ ΓΛΩΣΣΙΚΗ ΠΟΙΚΙΛΙΑ; ΔΕΝ ΓΝΩΡΙΖΟΥΜΕ</vt:lpstr>
      <vt:lpstr>ΠΟΛΥΕΣΤΙΑΚΟΤΗΤΑ ΚΑΙ Η ΓΛΩΣΣΑ ΩΣ ΤΕΧΝΟΛΟΓΙΑ</vt:lpstr>
      <vt:lpstr>ΠΟΛΥΕΣΤΙΑΚΟΤΗΤΑ ΚΑΙ Η ΓΛΩΣΣΑ ΩΣ ΤΕΧΝΟΛΟΓΙΑ</vt:lpstr>
      <vt:lpstr>ΠΟΛΥΕΣΤΙΑΚΟΤΗΤΑ ΚΑΙ Η ΓΛΩΣΣΑ ΩΣ ΤΕΧΝΟΛΟΓΙΑ</vt:lpstr>
      <vt:lpstr>Η ΓΛΩΣΣΑ ΩΣ ΤΕΧΝΟΛΟΓΙΑ</vt:lpstr>
      <vt:lpstr>ΓΛΩΣΣΑ ΚΑΙ ΓΡΑΦΗ</vt:lpstr>
      <vt:lpstr>ΓΛΩΣΣΑ ΚΑΙ ΓΡΑΦΗ</vt:lpstr>
      <vt:lpstr>ΓΡΑΜΜΗ ΚΛΗΡΟΔΟΤΗΣΗΣ ΣΥΣΤΗΜΑΤΟΣ ΓΡΑΦΗΣ  Σουμεριανά Αιγυπτικά  Φοινικά Ελληνικά Ετρουσκικά Λατινικά                             Αγγλικά (στα 600 μ. Χ.) ενδεικτικά…</vt:lpstr>
      <vt:lpstr>ΤΙ ΕΙΝΑΙ Η ΓΡΑΦΗ</vt:lpstr>
      <vt:lpstr>ΑΥΘΑΙΡΕΣΙΑ ΤΟΥ ΣΥΜΒΟΛΟΥ</vt:lpstr>
      <vt:lpstr>ΑΥΘΑΙΡΕΣΙΑ ΓΛΩΣΣΙΚΟΥ ΣΗΜΕΙΟΥ</vt:lpstr>
      <vt:lpstr>Παρουσίαση του PowerPoint</vt:lpstr>
      <vt:lpstr>ΑΥΘΑΙΡΕΣΙΑ ΓΛΩΣΣΙΚΟΥ ΣΗΜΕΙΟΥ</vt:lpstr>
      <vt:lpstr>Η ΜΕΙΩΣΗ ΤΗΣ ΒΙΑΣ ΚΑΙ ΣΥΝΔΕΣΗ ΜΕ ΤΗ ΓΛΩΣΣΑ ΚΑΙ ΤΗ ΔΙΑΔΟΣΗ ΤΟΥ ΑΛΦΑΒΗΤΙΣΜΟΥ</vt:lpstr>
      <vt:lpstr>ΜΕΙΩΣΗ ΤΗΣ ΒΙΑΣ ΜΕ ΤΗ ΔΙΑΔΟΣΗ ΤΗΣ ΤΥΠΟΓΡΑΦΙΑΣ (15ο αιώνα και εξής)</vt:lpstr>
      <vt:lpstr>ΜΕΙΩΣΗ ΤΗΣ ΒΙΑΣ ΜΕ ΤΗ ΔΙΑΔΟΣΗ ΤΗΣ ΤΥΠΟΓΡΑΦΙΑΣ (15ο αιώνα και εξής)</vt:lpstr>
      <vt:lpstr>ΚΟΙΝΩΝΙΚΗ ΟΡΓΑΝΩΣΗ-ΓΛΩΣΣΑ-ΑΛΦΑΒΗΤΙΣΜΟΣ</vt:lpstr>
      <vt:lpstr>ΕΜΠΟΡΙΟ-ΔΙΚΑΙΟΣΥΝΗ-ΚΟΣΜΟΠΟΛΙΤΙΣΜΟΣ</vt:lpstr>
      <vt:lpstr>Παρουσίαση του PowerPoint</vt:lpstr>
      <vt:lpstr>ΕΜΠΟΡΙΟ-ΔΙΚΑΙΟΣΥΝΗ-ΚΟΣΜΟΠΟΛΙΤΙΣΜΟΣ</vt:lpstr>
      <vt:lpstr>ΕΝ ΚΑΤΑΚΛΕΙΔΙ…</vt:lpstr>
      <vt:lpstr>ΕΝ ΚΑΤΑΚΛΕΙΔΙ…</vt:lpstr>
      <vt:lpstr>Παρουσίαση του PowerPoint</vt:lpstr>
      <vt:lpstr>ΒΙΒΛΙΟΓΡΑΦΙΑ</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Σύλλογος Αρχαίας Ελληνικής Φιλοσοφίας «σὺν Ἀθηνᾷ» 1ο Πανελλήνιο Συνέδριο Επιστημολογίας «Αναζητώντας την χαμένη ενότητα της γνώσης»</dc:title>
  <dc:creator>Katerina Chatzopoulou</dc:creator>
  <cp:lastModifiedBy>Katerina Chatzopoulou</cp:lastModifiedBy>
  <cp:revision>25</cp:revision>
  <dcterms:created xsi:type="dcterms:W3CDTF">2015-05-21T21:43:59Z</dcterms:created>
  <dcterms:modified xsi:type="dcterms:W3CDTF">2015-05-22T01:25:30Z</dcterms:modified>
</cp:coreProperties>
</file>