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5" r:id="rId4"/>
    <p:sldId id="283" r:id="rId5"/>
    <p:sldId id="269" r:id="rId6"/>
    <p:sldId id="276" r:id="rId7"/>
    <p:sldId id="288" r:id="rId8"/>
    <p:sldId id="271" r:id="rId9"/>
    <p:sldId id="297" r:id="rId10"/>
    <p:sldId id="290" r:id="rId11"/>
    <p:sldId id="295" r:id="rId12"/>
    <p:sldId id="293" r:id="rId13"/>
    <p:sldId id="292" r:id="rId14"/>
    <p:sldId id="298" r:id="rId15"/>
    <p:sldId id="296" r:id="rId16"/>
    <p:sldId id="294" r:id="rId17"/>
    <p:sldId id="291" r:id="rId18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 autoAdjust="0"/>
    <p:restoredTop sz="94686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44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DB92C-3509-4768-990A-4C9ADB16BD1D}" type="datetimeFigureOut">
              <a:rPr lang="el-GR"/>
              <a:pPr>
                <a:defRPr/>
              </a:pPr>
              <a:t>26/5/2015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05247-D458-4D1D-B92E-2D22DAC03E8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FCBA9-9E1C-4043-BCAC-2922D62F85D4}" type="datetimeFigureOut">
              <a:rPr lang="el-GR"/>
              <a:pPr>
                <a:defRPr/>
              </a:pPr>
              <a:t>26/5/2015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5A3517-DF7E-4A6A-9E62-6C7F3DE1FFB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E90DB-3EE8-40A5-ACAF-774FE819B8E4}" type="datetimeFigureOut">
              <a:rPr lang="el-GR"/>
              <a:pPr>
                <a:defRPr/>
              </a:pPr>
              <a:t>26/5/2015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DACF5-4823-4294-936C-9D04D65C00D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96FB8C-9806-43D4-B9FC-5CED18E2DA3E}" type="datetimeFigureOut">
              <a:rPr lang="el-GR"/>
              <a:pPr>
                <a:defRPr/>
              </a:pPr>
              <a:t>26/5/2015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9D6455-7CF1-4723-BE42-BE8E43B81BC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31CA4-D1A1-48F2-B80C-1E25A7507AEB}" type="datetimeFigureOut">
              <a:rPr lang="el-GR"/>
              <a:pPr>
                <a:defRPr/>
              </a:pPr>
              <a:t>26/5/2015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65C66-F08D-44ED-BDD1-09FB0BBE877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A3328C-2CE1-4576-8B67-8768298E467D}" type="datetimeFigureOut">
              <a:rPr lang="el-GR"/>
              <a:pPr>
                <a:defRPr/>
              </a:pPr>
              <a:t>26/5/2015</a:t>
            </a:fld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0C7FF9-F28C-4203-87D2-17B5C3F86C9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BF45ED-5D80-41D1-817B-9C99F1AB962D}" type="datetimeFigureOut">
              <a:rPr lang="el-GR"/>
              <a:pPr>
                <a:defRPr/>
              </a:pPr>
              <a:t>26/5/2015</a:t>
            </a:fld>
            <a:endParaRPr lang="el-GR"/>
          </a:p>
        </p:txBody>
      </p:sp>
      <p:sp>
        <p:nvSpPr>
          <p:cNvPr id="8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0B28F-F5EC-4D6C-8172-C0470B004F6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F7EB5-BF2B-46B7-956B-22F1EF43D736}" type="datetimeFigureOut">
              <a:rPr lang="el-GR"/>
              <a:pPr>
                <a:defRPr/>
              </a:pPr>
              <a:t>26/5/2015</a:t>
            </a:fld>
            <a:endParaRPr lang="el-GR"/>
          </a:p>
        </p:txBody>
      </p:sp>
      <p:sp>
        <p:nvSpPr>
          <p:cNvPr id="4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CAB79-81E2-4A14-AAD7-A9856419C1B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69C3D-7925-4EF9-A5FB-153FF2471213}" type="datetimeFigureOut">
              <a:rPr lang="el-GR"/>
              <a:pPr>
                <a:defRPr/>
              </a:pPr>
              <a:t>26/5/2015</a:t>
            </a:fld>
            <a:endParaRPr lang="el-GR"/>
          </a:p>
        </p:txBody>
      </p:sp>
      <p:sp>
        <p:nvSpPr>
          <p:cNvPr id="3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6E0C2F-41E3-4E5C-BBA7-156D9533CDB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05A9EB-E6FC-41A3-8E68-20B532885D0D}" type="datetimeFigureOut">
              <a:rPr lang="el-GR"/>
              <a:pPr>
                <a:defRPr/>
              </a:pPr>
              <a:t>26/5/2015</a:t>
            </a:fld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0E9ED-08F1-456A-B1F4-242357DAD5F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DB45E6-4287-4D5B-A5C6-BFBACDD1238F}" type="datetimeFigureOut">
              <a:rPr lang="el-GR"/>
              <a:pPr>
                <a:defRPr/>
              </a:pPr>
              <a:t>26/5/2015</a:t>
            </a:fld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64B4B-68C9-4C2C-83FA-50DAF8E6CAD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- Θέση τίτλου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του τίτλου</a:t>
            </a:r>
          </a:p>
        </p:txBody>
      </p:sp>
      <p:sp>
        <p:nvSpPr>
          <p:cNvPr id="1027" name="2 - Θέση κειμένου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EA94DC4-3F4A-4B59-AC66-717A4DB61756}" type="datetimeFigureOut">
              <a:rPr lang="el-GR"/>
              <a:pPr>
                <a:defRPr/>
              </a:pPr>
              <a:t>26/5/2015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DFB122D-F5F5-43A7-90D5-37F95DA7916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1 - Τίτλος"/>
          <p:cNvSpPr>
            <a:spLocks noGrp="1"/>
          </p:cNvSpPr>
          <p:nvPr>
            <p:ph type="ctrTitle"/>
          </p:nvPr>
        </p:nvSpPr>
        <p:spPr>
          <a:xfrm>
            <a:off x="539552" y="980728"/>
            <a:ext cx="7917061" cy="2622897"/>
          </a:xfrm>
        </p:spPr>
        <p:txBody>
          <a:bodyPr/>
          <a:lstStyle/>
          <a:p>
            <a:pPr eaLnBrk="1" hangingPunct="1"/>
            <a:r>
              <a:rPr lang="el-GR" sz="3600" dirty="0" smtClean="0"/>
              <a:t/>
            </a:r>
            <a:br>
              <a:rPr lang="el-GR" sz="3600" dirty="0" smtClean="0"/>
            </a:br>
            <a:r>
              <a:rPr lang="el-GR" sz="36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l-GR" sz="3600" b="1" i="1" dirty="0" smtClean="0">
                <a:latin typeface="Times New Roman" pitchFamily="18" charset="0"/>
                <a:cs typeface="Times New Roman" pitchFamily="18" charset="0"/>
              </a:rPr>
              <a:t>Ἡ Φιλοσοφία βοηθεῖται παρὰ τὰς παρατηρήσεις εἴτε τῶν ἀστέρων, εἴτε τῶν ἐν ποσὶ πραγμάτων</a:t>
            </a:r>
            <a:r>
              <a:rPr lang="el-GR" sz="3600" b="1" dirty="0" smtClean="0">
                <a:latin typeface="Times New Roman" pitchFamily="18" charset="0"/>
                <a:cs typeface="Times New Roman" pitchFamily="18" charset="0"/>
              </a:rPr>
              <a:t>»:Η ενότητα της γνώσης κατά τον Ιώσηπο Μοισιόδακα</a:t>
            </a:r>
            <a:r>
              <a:rPr lang="el-GR" sz="3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l-GR" sz="3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l-GR" sz="3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4076700"/>
            <a:ext cx="6400800" cy="20161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sz="3000" dirty="0" smtClean="0">
                <a:latin typeface="Times New Roman" pitchFamily="18" charset="0"/>
                <a:cs typeface="Times New Roman" pitchFamily="18" charset="0"/>
              </a:rPr>
              <a:t>Δρ. ΗΛΙΑΣ ΤΕΜΠΕΛΗΣ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sz="3000" dirty="0" smtClean="0">
                <a:latin typeface="Times New Roman" pitchFamily="18" charset="0"/>
                <a:cs typeface="Times New Roman" pitchFamily="18" charset="0"/>
              </a:rPr>
              <a:t>Αναπληρωτής Καθηγητής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sz="3000" dirty="0" smtClean="0">
                <a:latin typeface="Times New Roman" pitchFamily="18" charset="0"/>
                <a:cs typeface="Times New Roman" pitchFamily="18" charset="0"/>
              </a:rPr>
              <a:t> Σχολής Ναυτικών Δοκίμων</a:t>
            </a:r>
            <a:endParaRPr lang="el-G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Ἀπολογία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» (Βιέννη 1780)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«Ἡ ρίζα του δένδρου τῆς πολυμαθείας εἶναι κυρίως ἡ ὑγιὴς Φιλοσοφία»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Η υγιής φιλοσοφία «ἀρδευομένη ἐπιμελῶς καὶ καλλιεργουμένη ἀποχρώντως, τρέφει πάντα τὰ εἴδη τῆς μαθήσεως ἁπλῶς, καὶ πάντα τότε καρποφοροῦσιν ὑγιῆ, σῶα, καὶ ἀνάλογα τῇ χρείᾳ τῶν μετιόντων».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Σημειώσεις φυσιολογικαί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» (Βουκουρέστι 1784)</a:t>
            </a:r>
            <a:endParaRPr lang="el-G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«Ἡ πολυμάθεια, ἀπὸ μόνης τῆς ὁποίας ἀρύεται ὁ φωτισμὸς τῶν ψυχῶν καὶ πορίζονται τὰ χρηστὰ ἤθη, τρέφεται, αὐξάνει, δίδωσι τὸν ἀνάλογον καρπόν, ὅταν ἀπολαμβάνῃ τὴν προστασίαν, τὴν ἐπιρροὴν τῆς αὐθεντικῆς κηδεμονίας».</a:t>
            </a:r>
            <a:r>
              <a:rPr lang="el-GR" dirty="0" smtClean="0"/>
              <a:t>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Ἀπολογία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» (Βιέννη 1780)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«Φιλοχρήσιμος, φιλαναγκαία ἡ αὐτή, πᾶσαν ἀχρηστολογίαν ἀποφεύγει, καὶ στοχαζομένη τὴν χρείαν, ἥτις ζωννύει πανταχόθεν τὴν ζωὴν ἡμῶν καὶ ἔτι τὴν βραχύτητα τῆς αὐτῆς ζωῆς, διώκει μόνον τὰ ἀναγκαῖα, μόνον τὰ χρήσιμα τοῦ βίου».</a:t>
            </a:r>
            <a:endParaRPr lang="el-GR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Ἀπολογία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» (Βιέννη 1780)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«Εἶναι ἡ ὑγιὴς Φιλοσοφία τὸ λοιπὸν μία </a:t>
            </a:r>
            <a:r>
              <a:rPr lang="el-GR" b="1" u="sng" dirty="0" smtClean="0">
                <a:latin typeface="Times New Roman" pitchFamily="18" charset="0"/>
                <a:cs typeface="Times New Roman" pitchFamily="18" charset="0"/>
              </a:rPr>
              <a:t>θεωρία ὁλική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, ἥτις ἐρευνᾶ τὰς φύσεις τῶν πραγμάτων ἀεὶ πρὸς τέλος, ὥστε νὰ συντηρήσῃ, νὰ συστήσῃ, τὴν ἀληθινὴν εὐδαιμονίαν, τὴν ὁποίαν ὁ ἄνθρωπος, ὡς ἄνθρωπος, δύναται νὰ ἀπολαύσῃ ἐπὶ τῆς γῆς».</a:t>
            </a:r>
            <a:endParaRPr lang="el-GR" dirty="0" smtClean="0"/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Εκχριστιανισμένος επικουρισμός</a:t>
            </a:r>
            <a:br>
              <a:rPr lang="el-GR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και νεωτερική επιστήμη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Ο Μοισιόδαξ προασπίζει τη σχέση της επικούρειας φιλοσοφίας και της νέας επιστήμης, η οποία είχε γίνει αποδεκτή στη δυτική Ευρώπη, αλλά ήταν πολύ δύσκολο να εγκολπωθεί από τους ελληνικούς συντηρητικούς πνευματικούς κύκλους («Τὰ ἄτομα ἔχουσιν ἀρχὴν εἴτε δημιουργικὴν εἴτε κινητικὴν τὸν Θεόν»)</a:t>
            </a:r>
            <a:r>
              <a:rPr lang="el-GR" b="1" dirty="0" smtClean="0"/>
              <a:t>.</a:t>
            </a:r>
            <a:endParaRPr lang="el-G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Επικουρισμός</a:t>
            </a:r>
            <a:endParaRPr lang="el-G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«Ἐπίκουρος μὲν ἔλεγε τὴν φιλοσοφίαν ἐνέργειαν εἶναι λόγοις καὶ διαλογισμοῖς τὸν εὐδαίμονα βίον περιποιοῦσαν» (Σέξτος Ἐμπειρικός, </a:t>
            </a:r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Πρὸς Ἠθικούς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Beatam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vitam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hoc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germanam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tranquillitatem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» (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Pierre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Gassendi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Philosophiae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Epicuri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Syntagma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l-GR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Ἀπολογία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» (Βιέννη 1780)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800" b="1" dirty="0" smtClean="0">
                <a:latin typeface="Times New Roman" pitchFamily="18" charset="0"/>
                <a:cs typeface="Times New Roman" pitchFamily="18" charset="0"/>
              </a:rPr>
              <a:t>«Ἡ Ἠθική, ἡ Μεταφυσική, ἡ Φυσική, ἡ Μαθηματική, ἡ Λογικοκριτικὴ εἶναι κυρίως τὰ ὁλικώτερα μέρη αὐτῆς».</a:t>
            </a:r>
          </a:p>
          <a:p>
            <a:r>
              <a:rPr lang="el-GR" sz="2800" b="1" dirty="0" smtClean="0">
                <a:latin typeface="Times New Roman" pitchFamily="18" charset="0"/>
                <a:cs typeface="Times New Roman" pitchFamily="18" charset="0"/>
              </a:rPr>
              <a:t>«Ὀνομάζεται Λογικοκριτικὴ αὐτὴ ἡ ἐπιστήμη, διότι, τρόπον τινά, ὡς κριτὴς ὑπέρτατος ἐπιθεωρεῖ ἢ ἐπιδικάζει πάσας τὰς ἐπιστήμας, πάσας τὰς ἐλευθερίους τέχνας ἁπλῶς, ἐξετάζουσα εἴτε τὰ ὑποκείμενα εἴτε τὰς προσηκούσας ὑφὰς ἢ ἐκθέσεις τῶν αὐτῶν».</a:t>
            </a:r>
            <a:endParaRPr lang="el-GR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Ἀπολογία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» (Βιέννη 1780)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800" b="1" dirty="0" smtClean="0">
                <a:latin typeface="Times New Roman" pitchFamily="18" charset="0"/>
                <a:cs typeface="Times New Roman" pitchFamily="18" charset="0"/>
              </a:rPr>
              <a:t>«Ἡ Εὐρώπη τὴν σήμερον ὑπερβαίνει κατὰ τὴν σοφίαν ὡς καὶ τὴν παλαιὰν Ἑλλάδα».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l-GR" sz="2800" b="1" dirty="0" smtClean="0">
                <a:latin typeface="Times New Roman" pitchFamily="18" charset="0"/>
                <a:cs typeface="Times New Roman" pitchFamily="18" charset="0"/>
              </a:rPr>
              <a:t>«Μήτε ἐπιστήμη, μήτε τέχνη ἐλευθερία δίδοται, τὴν ὁποίαν οἱ νεωτερικοὶ ἢ νὰ μὴ ηὔξησαν ἢ νὰ μὴ μετεμόρφωσαν πρὸς τὸ ἀκριβέστερον (...) πράγματα πάντα, τὰ ὁποῖα ὁλοτελῶς ἐλάνθανον τοὺς ἀρχαίους, τουλάχιστον τοὺς ἀριστοτελικούς. Μυρία εἶτα ὄργανα χρησιμώτατα εὑρῆκαν, διὰ τῶν ὁποίων ἡ Φιλοσοφία βοηθεῖται παρὰ τὰς παρατηρήσεις εἴτε τῶν ἀστέρων, εἴτε τῶν ἐν ποσὶ πραγμάτων».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Ιώσηπος Μοισιόδαξ</a:t>
            </a:r>
            <a:br>
              <a:rPr lang="el-GR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(1725/30-1800/04) 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Ελληνική παιδεία ως όργανο κοινωνικής μεταβολής και κινητικότητας στα Βαλκάνια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«Πειραματική» ή «υγιής» Φιλοσοφία στο πλαίσιο ενός εκχριστιανισμένου επικουρισμού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Συγγραφή και διδασκαλία στην απλή ελληνική γλώσσα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Φιλελεύθερη πνευματική στάση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Καταπολέμηση δεισιδαιμονίας και άγνοιας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Ελληνικές κοινότητες του εξωτερικού</a:t>
            </a:r>
          </a:p>
          <a:p>
            <a:pPr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l-G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1725-51: Άγνωστα χρόνια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1725/30: Γέννηση στην Τσερναβόδα της Βουλγαρίας</a:t>
            </a:r>
          </a:p>
          <a:p>
            <a:pPr algn="just" eaLnBrk="1" hangingPunct="1"/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Χειροτονία ως ιεροδιάκονος</a:t>
            </a:r>
          </a:p>
          <a:p>
            <a:pPr algn="just" eaLnBrk="1" hangingPunct="1"/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Πρώτα γράμματα σε Βλαχία ή Θράκη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1752-62: Σπουδές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1752: Σχολή Θεσσαλονίκης</a:t>
            </a:r>
          </a:p>
          <a:p>
            <a:pPr algn="just">
              <a:buFont typeface="Arial" charset="0"/>
              <a:buNone/>
            </a:pP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1753: Ευαγγελική Σχολή Σμύρνης</a:t>
            </a:r>
          </a:p>
          <a:p>
            <a:pPr algn="just">
              <a:buNone/>
            </a:pP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1753-55: Αθωνιάδα Σχολή</a:t>
            </a:r>
          </a:p>
          <a:p>
            <a:pPr algn="just">
              <a:buNone/>
            </a:pP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1756-58: Σίφνος, Μύκονος, Αθήνα</a:t>
            </a:r>
          </a:p>
          <a:p>
            <a:pPr algn="just">
              <a:buNone/>
            </a:pP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1759-62: Βενετία, Ιατροφιλοσοφική Σχολή Πάδοβας</a:t>
            </a:r>
          </a:p>
          <a:p>
            <a:pPr algn="just">
              <a:buNone/>
            </a:pPr>
            <a:endParaRPr lang="el-GR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l-GR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- Τίτλος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/>
            <a:r>
              <a:rPr lang="el-GR" sz="3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l-GR" sz="3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l-GR" sz="4000" b="1" dirty="0" smtClean="0">
                <a:latin typeface="Times New Roman" pitchFamily="18" charset="0"/>
                <a:cs typeface="Times New Roman" pitchFamily="18" charset="0"/>
              </a:rPr>
              <a:t>1765-66: Ιάσιο</a:t>
            </a:r>
            <a:r>
              <a:rPr lang="el-GR" sz="3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l-GR" sz="3000" b="1" dirty="0" smtClean="0">
                <a:latin typeface="Times New Roman" pitchFamily="18" charset="0"/>
                <a:cs typeface="Times New Roman" pitchFamily="18" charset="0"/>
              </a:rPr>
            </a:br>
            <a:endParaRPr lang="el-GR" sz="3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algn="just">
              <a:buFont typeface="Arial" charset="0"/>
              <a:buNone/>
              <a:defRPr/>
            </a:pPr>
            <a:r>
              <a:rPr lang="el-GR" sz="4400" b="1" dirty="0" smtClean="0">
                <a:latin typeface="Times New Roman" pitchFamily="18" charset="0"/>
                <a:cs typeface="Times New Roman" pitchFamily="18" charset="0"/>
              </a:rPr>
              <a:t>Πρώτη σχολαρχία στην «Αυθε-ντική» Ακαδημία.</a:t>
            </a:r>
          </a:p>
          <a:p>
            <a:pPr algn="just">
              <a:buFont typeface="Arial" charset="0"/>
              <a:buNone/>
              <a:defRPr/>
            </a:pPr>
            <a:r>
              <a:rPr lang="el-GR" sz="4400" b="1" dirty="0" smtClean="0">
                <a:latin typeface="Times New Roman" pitchFamily="18" charset="0"/>
                <a:cs typeface="Times New Roman" pitchFamily="18" charset="0"/>
              </a:rPr>
              <a:t>Έντονη διένεξη με τον Σεβαστό Λεοντιάδη (1690-1765/70) και κυκλοφορία αντιρρητικού φυλ-λαδίου.</a:t>
            </a:r>
          </a:p>
          <a:p>
            <a:pPr>
              <a:buFont typeface="Arial" charset="0"/>
              <a:buNone/>
              <a:defRPr/>
            </a:pPr>
            <a:r>
              <a:rPr lang="el-GR" dirty="0" smtClean="0"/>
              <a:t>	</a:t>
            </a:r>
          </a:p>
          <a:p>
            <a:pPr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l-G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4000" b="1" dirty="0" smtClean="0">
                <a:latin typeface="Times New Roman" pitchFamily="18" charset="0"/>
                <a:cs typeface="Times New Roman" pitchFamily="18" charset="0"/>
              </a:rPr>
              <a:t>1767-76: Βουκουρέστι</a:t>
            </a: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el-GR" sz="4000" b="1" dirty="0" smtClean="0">
                <a:latin typeface="Times New Roman" pitchFamily="18" charset="0"/>
                <a:cs typeface="Times New Roman" pitchFamily="18" charset="0"/>
              </a:rPr>
              <a:t>Μελέτη μαθηματικών και φυσικής.</a:t>
            </a:r>
          </a:p>
          <a:p>
            <a:pPr algn="just" eaLnBrk="1" hangingPunct="1">
              <a:buFont typeface="Arial" charset="0"/>
              <a:buNone/>
            </a:pPr>
            <a:endParaRPr lang="el-GR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Arial" charset="0"/>
              <a:buNone/>
            </a:pPr>
            <a:r>
              <a:rPr lang="el-GR" sz="4000" b="1" dirty="0" smtClean="0">
                <a:latin typeface="Times New Roman" pitchFamily="18" charset="0"/>
                <a:cs typeface="Times New Roman" pitchFamily="18" charset="0"/>
              </a:rPr>
              <a:t>Συγγραφή γεωγραφικής πραγμα-τείας.</a:t>
            </a:r>
          </a:p>
          <a:p>
            <a:pPr algn="just" eaLnBrk="1" hangingPunct="1">
              <a:buFont typeface="Arial" charset="0"/>
              <a:buNone/>
            </a:pPr>
            <a:endParaRPr lang="el-GR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1776-84: Ευρώπη</a:t>
            </a:r>
            <a:endParaRPr lang="el-G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4000" b="1" dirty="0" smtClean="0">
                <a:latin typeface="Times New Roman" pitchFamily="18" charset="0"/>
                <a:cs typeface="Times New Roman" pitchFamily="18" charset="0"/>
              </a:rPr>
              <a:t>1776: Δεύτερη σχολαρχία στο Ιάσιο</a:t>
            </a:r>
          </a:p>
          <a:p>
            <a:r>
              <a:rPr lang="el-GR" sz="4000" b="1" dirty="0" smtClean="0">
                <a:latin typeface="Times New Roman" pitchFamily="18" charset="0"/>
                <a:cs typeface="Times New Roman" pitchFamily="18" charset="0"/>
              </a:rPr>
              <a:t>1777: Πρασοβόν Τρανσυλβανίας</a:t>
            </a:r>
          </a:p>
          <a:p>
            <a:r>
              <a:rPr lang="el-GR" sz="4000" b="1" dirty="0" smtClean="0">
                <a:latin typeface="Times New Roman" pitchFamily="18" charset="0"/>
                <a:cs typeface="Times New Roman" pitchFamily="18" charset="0"/>
              </a:rPr>
              <a:t>1779: Βενετία</a:t>
            </a:r>
          </a:p>
          <a:p>
            <a:r>
              <a:rPr lang="el-GR" sz="4000" b="1" dirty="0" smtClean="0">
                <a:latin typeface="Times New Roman" pitchFamily="18" charset="0"/>
                <a:cs typeface="Times New Roman" pitchFamily="18" charset="0"/>
              </a:rPr>
              <a:t>1780-81: Βιέννη. Έκδοση «</a:t>
            </a:r>
            <a:r>
              <a:rPr lang="el-GR" sz="4000" b="1" i="1" dirty="0" smtClean="0">
                <a:latin typeface="Times New Roman" pitchFamily="18" charset="0"/>
                <a:cs typeface="Times New Roman" pitchFamily="18" charset="0"/>
              </a:rPr>
              <a:t>Ἀπολο-γίας</a:t>
            </a:r>
            <a:r>
              <a:rPr lang="el-GR" sz="4000" b="1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r>
              <a:rPr lang="el-GR" sz="4000" b="1" dirty="0" smtClean="0">
                <a:latin typeface="Times New Roman" pitchFamily="18" charset="0"/>
                <a:cs typeface="Times New Roman" pitchFamily="18" charset="0"/>
              </a:rPr>
              <a:t>1782: Γνωριμία με Ρήγα Φεραίο</a:t>
            </a:r>
            <a:endParaRPr lang="el-GR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1785-1800/04:Απομόνωση</a:t>
            </a:r>
            <a:br>
              <a:rPr lang="el-GR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και συμβιβασμός</a:t>
            </a:r>
          </a:p>
        </p:txBody>
      </p:sp>
      <p:sp>
        <p:nvSpPr>
          <p:cNvPr id="9219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l-GR" sz="3600" b="1" dirty="0" smtClean="0">
                <a:latin typeface="Times New Roman" pitchFamily="18" charset="0"/>
                <a:cs typeface="Times New Roman" pitchFamily="18" charset="0"/>
              </a:rPr>
              <a:t>Βιοποριστικά προβλήματα</a:t>
            </a:r>
          </a:p>
          <a:p>
            <a:pPr algn="just" eaLnBrk="1" hangingPunct="1"/>
            <a:r>
              <a:rPr lang="el-GR" sz="3600" b="1" dirty="0" smtClean="0">
                <a:latin typeface="Times New Roman" pitchFamily="18" charset="0"/>
                <a:cs typeface="Times New Roman" pitchFamily="18" charset="0"/>
              </a:rPr>
              <a:t>Μάρ.-Δεκ. 1797: Διδασκαλία στο Βου-κουρέστι</a:t>
            </a:r>
          </a:p>
          <a:p>
            <a:pPr algn="just" eaLnBrk="1" hangingPunct="1"/>
            <a:r>
              <a:rPr lang="el-GR" sz="3600" b="1" dirty="0" smtClean="0">
                <a:latin typeface="Times New Roman" pitchFamily="18" charset="0"/>
                <a:cs typeface="Times New Roman" pitchFamily="18" charset="0"/>
              </a:rPr>
              <a:t>1798: Δολοφονία Ρήγα Φεραίου</a:t>
            </a:r>
          </a:p>
          <a:p>
            <a:pPr algn="just" eaLnBrk="1" hangingPunct="1"/>
            <a:r>
              <a:rPr lang="el-GR" sz="3600" b="1" dirty="0" smtClean="0">
                <a:latin typeface="Times New Roman" pitchFamily="18" charset="0"/>
                <a:cs typeface="Times New Roman" pitchFamily="18" charset="0"/>
              </a:rPr>
              <a:t>1800/04: Θάνατος Μοισιόδακα στο Βουκουρέστι(;)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000" b="1" dirty="0" smtClean="0">
                <a:latin typeface="Times New Roman" pitchFamily="18" charset="0"/>
                <a:cs typeface="Times New Roman" pitchFamily="18" charset="0"/>
              </a:rPr>
              <a:t>Κορυδαλισμός - Αντικορυδαλισμός</a:t>
            </a:r>
            <a:endParaRPr lang="el-G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Σεβαστός Λεοντιάδης: «ἡ ἀριστοτελικὴ φιλοσοφία, [...] πρέπει νὰ προτιμᾶται ἀπὸ πάσης φιλοσοφίας ἄλλης».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Μοισιόδαξ: «Ἰδού, (...), πῶς ἀνατρέπω ἐγὼ τὰς θρυλουμένας ἀρχὰς τοῦ ἀριστοτελι-σμοῦ».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1560</TotalTime>
  <Words>643</Words>
  <Application>Microsoft Office PowerPoint</Application>
  <PresentationFormat>Προβολή στην οθόνη (4:3)</PresentationFormat>
  <Paragraphs>68</Paragraphs>
  <Slides>17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17</vt:i4>
      </vt:variant>
    </vt:vector>
  </HeadingPairs>
  <TitlesOfParts>
    <vt:vector size="21" baseType="lpstr">
      <vt:lpstr>Arial</vt:lpstr>
      <vt:lpstr>Calibri</vt:lpstr>
      <vt:lpstr>Times New Roman</vt:lpstr>
      <vt:lpstr>Θέμα του Office</vt:lpstr>
      <vt:lpstr> «Ἡ Φιλοσοφία βοηθεῖται παρὰ τὰς παρατηρήσεις εἴτε τῶν ἀστέρων, εἴτε τῶν ἐν ποσὶ πραγμάτων»:Η ενότητα της γνώσης κατά τον Ιώσηπο Μοισιόδακα  </vt:lpstr>
      <vt:lpstr>Ιώσηπος Μοισιόδαξ (1725/30-1800/04) </vt:lpstr>
      <vt:lpstr>1725-51: Άγνωστα χρόνια</vt:lpstr>
      <vt:lpstr>1752-62: Σπουδές</vt:lpstr>
      <vt:lpstr> 1765-66: Ιάσιο </vt:lpstr>
      <vt:lpstr>1767-76: Βουκουρέστι</vt:lpstr>
      <vt:lpstr>1776-84: Ευρώπη</vt:lpstr>
      <vt:lpstr>1785-1800/04:Απομόνωση και συμβιβασμός</vt:lpstr>
      <vt:lpstr>Κορυδαλισμός - Αντικορυδαλισμός</vt:lpstr>
      <vt:lpstr>«Ἀπολογία» (Βιέννη 1780)</vt:lpstr>
      <vt:lpstr>«Σημειώσεις φυσιολογικαί» (Βουκουρέστι 1784)</vt:lpstr>
      <vt:lpstr>«Ἀπολογία» (Βιέννη 1780)</vt:lpstr>
      <vt:lpstr>«Ἀπολογία» (Βιέννη 1780)</vt:lpstr>
      <vt:lpstr>Εκχριστιανισμένος επικουρισμός και νεωτερική επιστήμη</vt:lpstr>
      <vt:lpstr>Επικουρισμός</vt:lpstr>
      <vt:lpstr>«Ἀπολογία» (Βιέννη 1780)</vt:lpstr>
      <vt:lpstr>«Ἀπολογία» (Βιέννη 1780)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ΗΓΕΣΙΑ</dc:title>
  <dc:creator>ΧΡΙΣΤΙΝΑ</dc:creator>
  <cp:lastModifiedBy>Katerina Chatzopoulou</cp:lastModifiedBy>
  <cp:revision>146</cp:revision>
  <dcterms:created xsi:type="dcterms:W3CDTF">2012-04-01T06:26:40Z</dcterms:created>
  <dcterms:modified xsi:type="dcterms:W3CDTF">2015-05-26T17:07:16Z</dcterms:modified>
</cp:coreProperties>
</file>